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omments/modernComment_7FB474EB_331C7669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  <p:sldMasterId id="2147483738" r:id="rId2"/>
    <p:sldMasterId id="2147483744" r:id="rId3"/>
    <p:sldMasterId id="2147483769" r:id="rId4"/>
    <p:sldMasterId id="2147483781" r:id="rId5"/>
  </p:sldMasterIdLst>
  <p:notesMasterIdLst>
    <p:notesMasterId r:id="rId52"/>
  </p:notesMasterIdLst>
  <p:sldIdLst>
    <p:sldId id="2142532851" r:id="rId6"/>
    <p:sldId id="2142532867" r:id="rId7"/>
    <p:sldId id="2142532868" r:id="rId8"/>
    <p:sldId id="257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4" r:id="rId17"/>
    <p:sldId id="313" r:id="rId18"/>
    <p:sldId id="315" r:id="rId19"/>
    <p:sldId id="2142532861" r:id="rId20"/>
    <p:sldId id="317" r:id="rId21"/>
    <p:sldId id="318" r:id="rId22"/>
    <p:sldId id="319" r:id="rId23"/>
    <p:sldId id="320" r:id="rId24"/>
    <p:sldId id="2142532871" r:id="rId25"/>
    <p:sldId id="316" r:id="rId26"/>
    <p:sldId id="2142532870" r:id="rId27"/>
    <p:sldId id="328" r:id="rId28"/>
    <p:sldId id="321" r:id="rId29"/>
    <p:sldId id="295" r:id="rId30"/>
    <p:sldId id="322" r:id="rId31"/>
    <p:sldId id="300" r:id="rId32"/>
    <p:sldId id="303" r:id="rId33"/>
    <p:sldId id="282" r:id="rId34"/>
    <p:sldId id="283" r:id="rId35"/>
    <p:sldId id="2142532872" r:id="rId36"/>
    <p:sldId id="323" r:id="rId37"/>
    <p:sldId id="326" r:id="rId38"/>
    <p:sldId id="325" r:id="rId39"/>
    <p:sldId id="2142532847" r:id="rId40"/>
    <p:sldId id="2142532848" r:id="rId41"/>
    <p:sldId id="2142532849" r:id="rId42"/>
    <p:sldId id="2142532845" r:id="rId43"/>
    <p:sldId id="2142532846" r:id="rId44"/>
    <p:sldId id="324" r:id="rId45"/>
    <p:sldId id="329" r:id="rId46"/>
    <p:sldId id="399" r:id="rId47"/>
    <p:sldId id="2142532842" r:id="rId48"/>
    <p:sldId id="414" r:id="rId49"/>
    <p:sldId id="2142532843" r:id="rId50"/>
    <p:sldId id="29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76FC46-F4DD-20B2-6E3A-C888CADC950D}" name="WILLIAMS, Sophie (BARTS HEALTH NHS TRUST)" initials="WS(HNT" userId="S::sophielouise.williams@nhs.net::c009d845-43ea-4e81-909d-601eb77985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4"/>
    <p:restoredTop sz="94760"/>
  </p:normalViewPr>
  <p:slideViewPr>
    <p:cSldViewPr snapToGrid="0">
      <p:cViewPr varScale="1">
        <p:scale>
          <a:sx n="89" d="100"/>
          <a:sy n="89" d="100"/>
        </p:scale>
        <p:origin x="16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Reported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Sheet1!$A$9:$A$12</c:f>
              <c:strCache>
                <c:ptCount val="4"/>
                <c:pt idx="0">
                  <c:v>Barts</c:v>
                </c:pt>
                <c:pt idx="1">
                  <c:v>iCARE</c:v>
                </c:pt>
                <c:pt idx="2">
                  <c:v>CIPHA</c:v>
                </c:pt>
                <c:pt idx="3">
                  <c:v>DataLoch</c:v>
                </c:pt>
              </c:strCache>
            </c:strRef>
          </c:cat>
          <c:val>
            <c:numRef>
              <c:f>Sheet1!$B$9:$B$12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2-6744-8659-650868D24757}"/>
            </c:ext>
          </c:extLst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Definite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Sheet1!$A$9:$A$12</c:f>
              <c:strCache>
                <c:ptCount val="4"/>
                <c:pt idx="0">
                  <c:v>Barts</c:v>
                </c:pt>
                <c:pt idx="1">
                  <c:v>iCARE</c:v>
                </c:pt>
                <c:pt idx="2">
                  <c:v>CIPHA</c:v>
                </c:pt>
                <c:pt idx="3">
                  <c:v>DataLoch</c:v>
                </c:pt>
              </c:strCache>
            </c:strRef>
          </c:cat>
          <c:val>
            <c:numRef>
              <c:f>Sheet1!$C$9:$C$12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2-6744-8659-650868D24757}"/>
            </c:ext>
          </c:extLst>
        </c:ser>
        <c:ser>
          <c:idx val="2"/>
          <c:order val="2"/>
          <c:tx>
            <c:strRef>
              <c:f>Sheet1!$D$8</c:f>
              <c:strCache>
                <c:ptCount val="1"/>
                <c:pt idx="0">
                  <c:v>Probable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Sheet1!$A$9:$A$12</c:f>
              <c:strCache>
                <c:ptCount val="4"/>
                <c:pt idx="0">
                  <c:v>Barts</c:v>
                </c:pt>
                <c:pt idx="1">
                  <c:v>iCARE</c:v>
                </c:pt>
                <c:pt idx="2">
                  <c:v>CIPHA</c:v>
                </c:pt>
                <c:pt idx="3">
                  <c:v>DataLoch</c:v>
                </c:pt>
              </c:strCache>
            </c:strRef>
          </c:cat>
          <c:val>
            <c:numRef>
              <c:f>Sheet1!$D$9:$D$12</c:f>
              <c:numCache>
                <c:formatCode>General</c:formatCode>
                <c:ptCount val="4"/>
                <c:pt idx="0">
                  <c:v>26</c:v>
                </c:pt>
                <c:pt idx="1">
                  <c:v>1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62-6744-8659-650868D24757}"/>
            </c:ext>
          </c:extLst>
        </c:ser>
        <c:ser>
          <c:idx val="3"/>
          <c:order val="3"/>
          <c:tx>
            <c:strRef>
              <c:f>Sheet1!$E$8</c:f>
              <c:strCache>
                <c:ptCount val="1"/>
                <c:pt idx="0">
                  <c:v>Possible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Sheet1!$A$9:$A$12</c:f>
              <c:strCache>
                <c:ptCount val="4"/>
                <c:pt idx="0">
                  <c:v>Barts</c:v>
                </c:pt>
                <c:pt idx="1">
                  <c:v>iCARE</c:v>
                </c:pt>
                <c:pt idx="2">
                  <c:v>CIPHA</c:v>
                </c:pt>
                <c:pt idx="3">
                  <c:v>DataLoch</c:v>
                </c:pt>
              </c:strCache>
            </c:strRef>
          </c:cat>
          <c:val>
            <c:numRef>
              <c:f>Sheet1!$E$9:$E$12</c:f>
              <c:numCache>
                <c:formatCode>General</c:formatCode>
                <c:ptCount val="4"/>
                <c:pt idx="0">
                  <c:v>40</c:v>
                </c:pt>
                <c:pt idx="1">
                  <c:v>10</c:v>
                </c:pt>
                <c:pt idx="2">
                  <c:v>17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62-6744-8659-650868D24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233456"/>
        <c:axId val="1352586736"/>
      </c:barChart>
      <c:catAx>
        <c:axId val="135223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586736"/>
        <c:crosses val="autoZero"/>
        <c:auto val="1"/>
        <c:lblAlgn val="ctr"/>
        <c:lblOffset val="100"/>
        <c:noMultiLvlLbl val="0"/>
      </c:catAx>
      <c:valAx>
        <c:axId val="1352586736"/>
        <c:scaling>
          <c:orientation val="minMax"/>
          <c:max val="3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2334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B474EB_331C76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FA90A0-9AD6-4758-BC61-4DE6B6803935}" authorId="{3476FC46-F4DD-20B2-6E3A-C888CADC950D}" created="2022-11-22T09:32:11.33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57503337" sldId="2142532843"/>
      <ac:spMk id="22" creationId="{DB0145E0-98EF-54DD-73E9-2A0B5A5FD4A5}"/>
      <ac:txMk cp="116" len="17">
        <ac:context len="135" hash="3845219795"/>
      </ac:txMk>
    </ac:txMkLst>
    <p188:pos x="7477396" y="349022"/>
    <p188:replyLst>
      <p188:reply id="{1D55B977-F7D8-40DF-A970-54286E8E8D81}" authorId="{3476FC46-F4DD-20B2-6E3A-C888CADC950D}" created="2022-11-22T09:41:33.312">
        <p188:txBody>
          <a:bodyPr/>
          <a:lstStyle/>
          <a:p>
            <a:r>
              <a:rPr lang="en-GB"/>
              <a:t>I hope that is in line with others?</a:t>
            </a:r>
          </a:p>
        </p188:txBody>
      </p188:reply>
    </p188:replyLst>
    <p188:txBody>
      <a:bodyPr/>
      <a:lstStyle/>
      <a:p>
        <a:r>
          <a:rPr lang="en-GB"/>
          <a:t>we used discharge data and vaccination status only for this analysis (no lab data)</a:t>
        </a:r>
      </a:p>
    </p188:txBody>
  </p188:cm>
  <p188:cm id="{D7A13750-8F89-4221-B64B-BF613679C753}" authorId="{3476FC46-F4DD-20B2-6E3A-C888CADC950D}" created="2022-11-22T09:35:21.2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57503337" sldId="2142532843"/>
      <ac:spMk id="18" creationId="{EB11BD81-FDC9-F843-BB1E-7711BFF03F7C}"/>
    </ac:deMkLst>
    <p188:txBody>
      <a:bodyPr/>
      <a:lstStyle/>
      <a:p>
        <a:r>
          <a:rPr lang="en-GB"/>
          <a:t>Will you flag here that only 1/2 definite identified cases with discharge data was clinically defined as def/prob/poss?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D71EB-86D7-488B-B5E5-4FF1F0E6533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1D117C2-3E3B-4925-92B6-2E97CDA85E14}">
      <dgm:prSet/>
      <dgm:spPr/>
      <dgm:t>
        <a:bodyPr/>
        <a:lstStyle/>
        <a:p>
          <a:pPr>
            <a:defRPr cap="all"/>
          </a:pPr>
          <a:r>
            <a:rPr lang="en-US"/>
            <a:t>Creating utility at the point of care</a:t>
          </a:r>
        </a:p>
      </dgm:t>
    </dgm:pt>
    <dgm:pt modelId="{0C84ACDC-56C8-44F4-9DD9-5AC282C84BE7}" type="parTrans" cxnId="{9B2699AA-E0DB-4CBD-9EDC-379571866928}">
      <dgm:prSet/>
      <dgm:spPr/>
      <dgm:t>
        <a:bodyPr/>
        <a:lstStyle/>
        <a:p>
          <a:endParaRPr lang="en-US"/>
        </a:p>
      </dgm:t>
    </dgm:pt>
    <dgm:pt modelId="{944C59A4-A8D0-4C18-B80F-6DEA0FAD4789}" type="sibTrans" cxnId="{9B2699AA-E0DB-4CBD-9EDC-379571866928}">
      <dgm:prSet/>
      <dgm:spPr/>
      <dgm:t>
        <a:bodyPr/>
        <a:lstStyle/>
        <a:p>
          <a:endParaRPr lang="en-US"/>
        </a:p>
      </dgm:t>
    </dgm:pt>
    <dgm:pt modelId="{32FB75BD-F662-40A5-B4AC-A22468260976}">
      <dgm:prSet/>
      <dgm:spPr/>
      <dgm:t>
        <a:bodyPr/>
        <a:lstStyle/>
        <a:p>
          <a:pPr>
            <a:defRPr cap="all"/>
          </a:pPr>
          <a:r>
            <a:rPr lang="en-US"/>
            <a:t>Translating a record for global health</a:t>
          </a:r>
        </a:p>
      </dgm:t>
    </dgm:pt>
    <dgm:pt modelId="{7F507474-0469-4276-89E0-36432E4D76A9}" type="parTrans" cxnId="{AEE0F4F9-CD22-44D8-BE83-BA54776CBA84}">
      <dgm:prSet/>
      <dgm:spPr/>
      <dgm:t>
        <a:bodyPr/>
        <a:lstStyle/>
        <a:p>
          <a:endParaRPr lang="en-US"/>
        </a:p>
      </dgm:t>
    </dgm:pt>
    <dgm:pt modelId="{B1862F86-0E4F-4F61-A203-AA1FACB4BCC0}" type="sibTrans" cxnId="{AEE0F4F9-CD22-44D8-BE83-BA54776CBA84}">
      <dgm:prSet/>
      <dgm:spPr/>
      <dgm:t>
        <a:bodyPr/>
        <a:lstStyle/>
        <a:p>
          <a:endParaRPr lang="en-US"/>
        </a:p>
      </dgm:t>
    </dgm:pt>
    <dgm:pt modelId="{EB0CD463-8402-459A-97D5-053840C6E2D2}">
      <dgm:prSet/>
      <dgm:spPr/>
      <dgm:t>
        <a:bodyPr/>
        <a:lstStyle/>
        <a:p>
          <a:pPr>
            <a:defRPr cap="all"/>
          </a:pPr>
          <a:r>
            <a:rPr lang="en-US"/>
            <a:t>Messaging the content of a record</a:t>
          </a:r>
        </a:p>
      </dgm:t>
    </dgm:pt>
    <dgm:pt modelId="{889D13D2-9D38-4B0A-9AFE-8BC3A96DA3A5}" type="parTrans" cxnId="{27096C7A-BF23-485E-B384-2A94E1FE7C4E}">
      <dgm:prSet/>
      <dgm:spPr/>
      <dgm:t>
        <a:bodyPr/>
        <a:lstStyle/>
        <a:p>
          <a:endParaRPr lang="en-US"/>
        </a:p>
      </dgm:t>
    </dgm:pt>
    <dgm:pt modelId="{D13DA800-0289-42E6-9E49-EDC34D58C815}" type="sibTrans" cxnId="{27096C7A-BF23-485E-B384-2A94E1FE7C4E}">
      <dgm:prSet/>
      <dgm:spPr/>
      <dgm:t>
        <a:bodyPr/>
        <a:lstStyle/>
        <a:p>
          <a:endParaRPr lang="en-US"/>
        </a:p>
      </dgm:t>
    </dgm:pt>
    <dgm:pt modelId="{7CA1BD9C-5A65-4BDE-9748-B240FC439A2C}">
      <dgm:prSet/>
      <dgm:spPr/>
      <dgm:t>
        <a:bodyPr/>
        <a:lstStyle/>
        <a:p>
          <a:pPr>
            <a:defRPr cap="all"/>
          </a:pPr>
          <a:r>
            <a:rPr lang="en-US"/>
            <a:t>Health data use by patients and citizens</a:t>
          </a:r>
        </a:p>
      </dgm:t>
    </dgm:pt>
    <dgm:pt modelId="{C9A55D47-04FA-4D5B-B713-E8778167F372}" type="parTrans" cxnId="{828B0BF8-EF13-46E6-9BE1-92C4987398BC}">
      <dgm:prSet/>
      <dgm:spPr/>
      <dgm:t>
        <a:bodyPr/>
        <a:lstStyle/>
        <a:p>
          <a:endParaRPr lang="en-US"/>
        </a:p>
      </dgm:t>
    </dgm:pt>
    <dgm:pt modelId="{AAE66642-BDE5-40CE-B274-18345BDDECA9}" type="sibTrans" cxnId="{828B0BF8-EF13-46E6-9BE1-92C4987398BC}">
      <dgm:prSet/>
      <dgm:spPr/>
      <dgm:t>
        <a:bodyPr/>
        <a:lstStyle/>
        <a:p>
          <a:endParaRPr lang="en-US"/>
        </a:p>
      </dgm:t>
    </dgm:pt>
    <dgm:pt modelId="{0EC9EB2C-7ADD-42E7-A239-EC1C8B1A064F}">
      <dgm:prSet/>
      <dgm:spPr/>
      <dgm:t>
        <a:bodyPr/>
        <a:lstStyle/>
        <a:p>
          <a:pPr>
            <a:defRPr cap="all"/>
          </a:pPr>
          <a:r>
            <a:rPr lang="en-US"/>
            <a:t>Aggregating records for population health</a:t>
          </a:r>
        </a:p>
      </dgm:t>
    </dgm:pt>
    <dgm:pt modelId="{0C3ABCE9-6853-4E4F-BDD9-1B32F27C4027}" type="parTrans" cxnId="{0EF69E20-1063-4F7A-96F7-85E2F01FB494}">
      <dgm:prSet/>
      <dgm:spPr/>
      <dgm:t>
        <a:bodyPr/>
        <a:lstStyle/>
        <a:p>
          <a:endParaRPr lang="en-US"/>
        </a:p>
      </dgm:t>
    </dgm:pt>
    <dgm:pt modelId="{DABC0C26-1951-4A91-8ABB-2DE59AE419B0}" type="sibTrans" cxnId="{0EF69E20-1063-4F7A-96F7-85E2F01FB494}">
      <dgm:prSet/>
      <dgm:spPr/>
      <dgm:t>
        <a:bodyPr/>
        <a:lstStyle/>
        <a:p>
          <a:endParaRPr lang="en-US"/>
        </a:p>
      </dgm:t>
    </dgm:pt>
    <dgm:pt modelId="{17C95F25-D47D-44C7-B811-978FAD81DA5F}">
      <dgm:prSet/>
      <dgm:spPr/>
      <dgm:t>
        <a:bodyPr/>
        <a:lstStyle/>
        <a:p>
          <a:pPr>
            <a:defRPr cap="all"/>
          </a:pPr>
          <a:r>
            <a:rPr lang="en-US"/>
            <a:t>Real world data for research</a:t>
          </a:r>
        </a:p>
      </dgm:t>
    </dgm:pt>
    <dgm:pt modelId="{9B6E2094-C18E-440A-9E70-07F3EA905AB4}" type="parTrans" cxnId="{2EB44F43-DB86-4BFB-8BF3-067E0F5CBE01}">
      <dgm:prSet/>
      <dgm:spPr/>
      <dgm:t>
        <a:bodyPr/>
        <a:lstStyle/>
        <a:p>
          <a:endParaRPr lang="en-US"/>
        </a:p>
      </dgm:t>
    </dgm:pt>
    <dgm:pt modelId="{BED5460F-F5D6-4612-B608-B6E6BC53D933}" type="sibTrans" cxnId="{2EB44F43-DB86-4BFB-8BF3-067E0F5CBE01}">
      <dgm:prSet/>
      <dgm:spPr/>
      <dgm:t>
        <a:bodyPr/>
        <a:lstStyle/>
        <a:p>
          <a:endParaRPr lang="en-US"/>
        </a:p>
      </dgm:t>
    </dgm:pt>
    <dgm:pt modelId="{CBD9B4A1-2C24-47D6-8328-6385994D17CC}" type="pres">
      <dgm:prSet presAssocID="{308D71EB-86D7-488B-B5E5-4FF1F0E65334}" presName="root" presStyleCnt="0">
        <dgm:presLayoutVars>
          <dgm:dir/>
          <dgm:resizeHandles val="exact"/>
        </dgm:presLayoutVars>
      </dgm:prSet>
      <dgm:spPr/>
    </dgm:pt>
    <dgm:pt modelId="{73B451C2-38FC-44C6-ABE6-FB4EB110783C}" type="pres">
      <dgm:prSet presAssocID="{F1D117C2-3E3B-4925-92B6-2E97CDA85E14}" presName="compNode" presStyleCnt="0"/>
      <dgm:spPr/>
    </dgm:pt>
    <dgm:pt modelId="{3F2B3766-08F4-48C2-AC58-D9DD9F914EF1}" type="pres">
      <dgm:prSet presAssocID="{F1D117C2-3E3B-4925-92B6-2E97CDA85E14}" presName="iconBgRect" presStyleLbl="bgShp" presStyleIdx="0" presStyleCnt="6"/>
      <dgm:spPr/>
    </dgm:pt>
    <dgm:pt modelId="{98047F91-FA78-4873-8C2C-978BA8FEA71C}" type="pres">
      <dgm:prSet presAssocID="{F1D117C2-3E3B-4925-92B6-2E97CDA85E1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 First Aid"/>
        </a:ext>
      </dgm:extLst>
    </dgm:pt>
    <dgm:pt modelId="{AD9A9243-4884-4706-9068-63DCB87FB272}" type="pres">
      <dgm:prSet presAssocID="{F1D117C2-3E3B-4925-92B6-2E97CDA85E14}" presName="spaceRect" presStyleCnt="0"/>
      <dgm:spPr/>
    </dgm:pt>
    <dgm:pt modelId="{1D3909A3-6416-4D20-B91E-2A587DA239FE}" type="pres">
      <dgm:prSet presAssocID="{F1D117C2-3E3B-4925-92B6-2E97CDA85E14}" presName="textRect" presStyleLbl="revTx" presStyleIdx="0" presStyleCnt="6">
        <dgm:presLayoutVars>
          <dgm:chMax val="1"/>
          <dgm:chPref val="1"/>
        </dgm:presLayoutVars>
      </dgm:prSet>
      <dgm:spPr/>
    </dgm:pt>
    <dgm:pt modelId="{C547A19E-8F7E-4E35-92BB-076EE45220FC}" type="pres">
      <dgm:prSet presAssocID="{944C59A4-A8D0-4C18-B80F-6DEA0FAD4789}" presName="sibTrans" presStyleCnt="0"/>
      <dgm:spPr/>
    </dgm:pt>
    <dgm:pt modelId="{2F5BE9F5-96D7-4F1D-A4A1-C6509B95C592}" type="pres">
      <dgm:prSet presAssocID="{32FB75BD-F662-40A5-B4AC-A22468260976}" presName="compNode" presStyleCnt="0"/>
      <dgm:spPr/>
    </dgm:pt>
    <dgm:pt modelId="{B936F7F9-0798-4743-B3FB-07F7D3BB0479}" type="pres">
      <dgm:prSet presAssocID="{32FB75BD-F662-40A5-B4AC-A22468260976}" presName="iconBgRect" presStyleLbl="bgShp" presStyleIdx="1" presStyleCnt="6"/>
      <dgm:spPr/>
    </dgm:pt>
    <dgm:pt modelId="{075CBC2C-EAC6-4068-8A9A-442C9BFEC1AE}" type="pres">
      <dgm:prSet presAssocID="{32FB75BD-F662-40A5-B4AC-A2246826097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nslate"/>
        </a:ext>
      </dgm:extLst>
    </dgm:pt>
    <dgm:pt modelId="{CC89C051-5996-4479-8BF1-AABAD7ED3A4B}" type="pres">
      <dgm:prSet presAssocID="{32FB75BD-F662-40A5-B4AC-A22468260976}" presName="spaceRect" presStyleCnt="0"/>
      <dgm:spPr/>
    </dgm:pt>
    <dgm:pt modelId="{044C971C-A5DA-4931-94E0-B7AD88439A36}" type="pres">
      <dgm:prSet presAssocID="{32FB75BD-F662-40A5-B4AC-A22468260976}" presName="textRect" presStyleLbl="revTx" presStyleIdx="1" presStyleCnt="6">
        <dgm:presLayoutVars>
          <dgm:chMax val="1"/>
          <dgm:chPref val="1"/>
        </dgm:presLayoutVars>
      </dgm:prSet>
      <dgm:spPr/>
    </dgm:pt>
    <dgm:pt modelId="{9EEAA274-D065-41CE-9EAE-A97DB70A2947}" type="pres">
      <dgm:prSet presAssocID="{B1862F86-0E4F-4F61-A203-AA1FACB4BCC0}" presName="sibTrans" presStyleCnt="0"/>
      <dgm:spPr/>
    </dgm:pt>
    <dgm:pt modelId="{4B4E87DC-D168-4939-9259-C59A85CC2530}" type="pres">
      <dgm:prSet presAssocID="{EB0CD463-8402-459A-97D5-053840C6E2D2}" presName="compNode" presStyleCnt="0"/>
      <dgm:spPr/>
    </dgm:pt>
    <dgm:pt modelId="{1C9C74B9-7A62-4AE9-9B9D-6CB652957F51}" type="pres">
      <dgm:prSet presAssocID="{EB0CD463-8402-459A-97D5-053840C6E2D2}" presName="iconBgRect" presStyleLbl="bgShp" presStyleIdx="2" presStyleCnt="6"/>
      <dgm:spPr/>
    </dgm:pt>
    <dgm:pt modelId="{9F6316FE-AC62-4CC0-A87F-1C21B1AC6743}" type="pres">
      <dgm:prSet presAssocID="{EB0CD463-8402-459A-97D5-053840C6E2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Solid"/>
        </a:ext>
      </dgm:extLst>
    </dgm:pt>
    <dgm:pt modelId="{3ECD0085-D5F9-4699-850E-D0356B2CB45C}" type="pres">
      <dgm:prSet presAssocID="{EB0CD463-8402-459A-97D5-053840C6E2D2}" presName="spaceRect" presStyleCnt="0"/>
      <dgm:spPr/>
    </dgm:pt>
    <dgm:pt modelId="{5D3133BD-6E39-4482-A40A-9ECB2DC56BE2}" type="pres">
      <dgm:prSet presAssocID="{EB0CD463-8402-459A-97D5-053840C6E2D2}" presName="textRect" presStyleLbl="revTx" presStyleIdx="2" presStyleCnt="6">
        <dgm:presLayoutVars>
          <dgm:chMax val="1"/>
          <dgm:chPref val="1"/>
        </dgm:presLayoutVars>
      </dgm:prSet>
      <dgm:spPr/>
    </dgm:pt>
    <dgm:pt modelId="{498B09C1-934D-435C-BAAC-49717EECEA60}" type="pres">
      <dgm:prSet presAssocID="{D13DA800-0289-42E6-9E49-EDC34D58C815}" presName="sibTrans" presStyleCnt="0"/>
      <dgm:spPr/>
    </dgm:pt>
    <dgm:pt modelId="{2D0B5C00-A292-4AC7-96F9-8F9A30305AFB}" type="pres">
      <dgm:prSet presAssocID="{7CA1BD9C-5A65-4BDE-9748-B240FC439A2C}" presName="compNode" presStyleCnt="0"/>
      <dgm:spPr/>
    </dgm:pt>
    <dgm:pt modelId="{A6296934-3455-4599-9FF4-E4E895A6EBE9}" type="pres">
      <dgm:prSet presAssocID="{7CA1BD9C-5A65-4BDE-9748-B240FC439A2C}" presName="iconBgRect" presStyleLbl="bgShp" presStyleIdx="3" presStyleCnt="6"/>
      <dgm:spPr/>
    </dgm:pt>
    <dgm:pt modelId="{793C54BD-3113-4D86-99E0-5CB2659FC49A}" type="pres">
      <dgm:prSet presAssocID="{7CA1BD9C-5A65-4BDE-9748-B240FC439A2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22D95278-F459-44D5-B45B-28FC247530CF}" type="pres">
      <dgm:prSet presAssocID="{7CA1BD9C-5A65-4BDE-9748-B240FC439A2C}" presName="spaceRect" presStyleCnt="0"/>
      <dgm:spPr/>
    </dgm:pt>
    <dgm:pt modelId="{3929ECD2-C7CE-4FCC-AAAC-DC12AAF1289B}" type="pres">
      <dgm:prSet presAssocID="{7CA1BD9C-5A65-4BDE-9748-B240FC439A2C}" presName="textRect" presStyleLbl="revTx" presStyleIdx="3" presStyleCnt="6">
        <dgm:presLayoutVars>
          <dgm:chMax val="1"/>
          <dgm:chPref val="1"/>
        </dgm:presLayoutVars>
      </dgm:prSet>
      <dgm:spPr/>
    </dgm:pt>
    <dgm:pt modelId="{944E6EDD-A0A7-4A35-AFB3-56F183D1EF80}" type="pres">
      <dgm:prSet presAssocID="{AAE66642-BDE5-40CE-B274-18345BDDECA9}" presName="sibTrans" presStyleCnt="0"/>
      <dgm:spPr/>
    </dgm:pt>
    <dgm:pt modelId="{02655973-57A5-4DD9-AF60-3D01D6CCB256}" type="pres">
      <dgm:prSet presAssocID="{0EC9EB2C-7ADD-42E7-A239-EC1C8B1A064F}" presName="compNode" presStyleCnt="0"/>
      <dgm:spPr/>
    </dgm:pt>
    <dgm:pt modelId="{6C0B752C-3897-43EE-AF69-A7EE8779F41F}" type="pres">
      <dgm:prSet presAssocID="{0EC9EB2C-7ADD-42E7-A239-EC1C8B1A064F}" presName="iconBgRect" presStyleLbl="bgShp" presStyleIdx="4" presStyleCnt="6"/>
      <dgm:spPr/>
    </dgm:pt>
    <dgm:pt modelId="{43EBC74D-4418-4E14-9FF4-91538579E792}" type="pres">
      <dgm:prSet presAssocID="{0EC9EB2C-7ADD-42E7-A239-EC1C8B1A064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26A8BDC1-B968-4D19-A776-1F7CA04A6724}" type="pres">
      <dgm:prSet presAssocID="{0EC9EB2C-7ADD-42E7-A239-EC1C8B1A064F}" presName="spaceRect" presStyleCnt="0"/>
      <dgm:spPr/>
    </dgm:pt>
    <dgm:pt modelId="{FC31893A-E6D9-448B-999F-038A6DF5F4AA}" type="pres">
      <dgm:prSet presAssocID="{0EC9EB2C-7ADD-42E7-A239-EC1C8B1A064F}" presName="textRect" presStyleLbl="revTx" presStyleIdx="4" presStyleCnt="6">
        <dgm:presLayoutVars>
          <dgm:chMax val="1"/>
          <dgm:chPref val="1"/>
        </dgm:presLayoutVars>
      </dgm:prSet>
      <dgm:spPr/>
    </dgm:pt>
    <dgm:pt modelId="{437FC47D-B3C0-45C5-A449-FAA5D61C2599}" type="pres">
      <dgm:prSet presAssocID="{DABC0C26-1951-4A91-8ABB-2DE59AE419B0}" presName="sibTrans" presStyleCnt="0"/>
      <dgm:spPr/>
    </dgm:pt>
    <dgm:pt modelId="{3025DE4B-8857-477F-9979-49640ADD8981}" type="pres">
      <dgm:prSet presAssocID="{17C95F25-D47D-44C7-B811-978FAD81DA5F}" presName="compNode" presStyleCnt="0"/>
      <dgm:spPr/>
    </dgm:pt>
    <dgm:pt modelId="{BA876801-9678-48CF-9440-8103EA712BCA}" type="pres">
      <dgm:prSet presAssocID="{17C95F25-D47D-44C7-B811-978FAD81DA5F}" presName="iconBgRect" presStyleLbl="bgShp" presStyleIdx="5" presStyleCnt="6"/>
      <dgm:spPr/>
    </dgm:pt>
    <dgm:pt modelId="{A892D404-E499-4048-8FFE-64CA98B0AD01}" type="pres">
      <dgm:prSet presAssocID="{17C95F25-D47D-44C7-B811-978FAD81DA5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C1"/>
        </a:ext>
      </dgm:extLst>
    </dgm:pt>
    <dgm:pt modelId="{6E4250D1-8D09-47BB-8508-93843A374EF1}" type="pres">
      <dgm:prSet presAssocID="{17C95F25-D47D-44C7-B811-978FAD81DA5F}" presName="spaceRect" presStyleCnt="0"/>
      <dgm:spPr/>
    </dgm:pt>
    <dgm:pt modelId="{F620513A-CE7E-40AA-8DA6-17C7F7C5093D}" type="pres">
      <dgm:prSet presAssocID="{17C95F25-D47D-44C7-B811-978FAD81DA5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5F40002-670A-4BFB-8B8B-0589BB81917F}" type="presOf" srcId="{F1D117C2-3E3B-4925-92B6-2E97CDA85E14}" destId="{1D3909A3-6416-4D20-B91E-2A587DA239FE}" srcOrd="0" destOrd="0" presId="urn:microsoft.com/office/officeart/2018/5/layout/IconCircleLabelList"/>
    <dgm:cxn modelId="{0EF69E20-1063-4F7A-96F7-85E2F01FB494}" srcId="{308D71EB-86D7-488B-B5E5-4FF1F0E65334}" destId="{0EC9EB2C-7ADD-42E7-A239-EC1C8B1A064F}" srcOrd="4" destOrd="0" parTransId="{0C3ABCE9-6853-4E4F-BDD9-1B32F27C4027}" sibTransId="{DABC0C26-1951-4A91-8ABB-2DE59AE419B0}"/>
    <dgm:cxn modelId="{7175983B-AD83-427B-9B34-8C702A46CB69}" type="presOf" srcId="{17C95F25-D47D-44C7-B811-978FAD81DA5F}" destId="{F620513A-CE7E-40AA-8DA6-17C7F7C5093D}" srcOrd="0" destOrd="0" presId="urn:microsoft.com/office/officeart/2018/5/layout/IconCircleLabelList"/>
    <dgm:cxn modelId="{2EB44F43-DB86-4BFB-8BF3-067E0F5CBE01}" srcId="{308D71EB-86D7-488B-B5E5-4FF1F0E65334}" destId="{17C95F25-D47D-44C7-B811-978FAD81DA5F}" srcOrd="5" destOrd="0" parTransId="{9B6E2094-C18E-440A-9E70-07F3EA905AB4}" sibTransId="{BED5460F-F5D6-4612-B608-B6E6BC53D933}"/>
    <dgm:cxn modelId="{27096C7A-BF23-485E-B384-2A94E1FE7C4E}" srcId="{308D71EB-86D7-488B-B5E5-4FF1F0E65334}" destId="{EB0CD463-8402-459A-97D5-053840C6E2D2}" srcOrd="2" destOrd="0" parTransId="{889D13D2-9D38-4B0A-9AFE-8BC3A96DA3A5}" sibTransId="{D13DA800-0289-42E6-9E49-EDC34D58C815}"/>
    <dgm:cxn modelId="{D5DBE58E-414D-491C-831D-4F9CEBBF9D66}" type="presOf" srcId="{7CA1BD9C-5A65-4BDE-9748-B240FC439A2C}" destId="{3929ECD2-C7CE-4FCC-AAAC-DC12AAF1289B}" srcOrd="0" destOrd="0" presId="urn:microsoft.com/office/officeart/2018/5/layout/IconCircleLabelList"/>
    <dgm:cxn modelId="{FFBDF398-A6F2-43B7-857C-CA3F5C27F5B6}" type="presOf" srcId="{EB0CD463-8402-459A-97D5-053840C6E2D2}" destId="{5D3133BD-6E39-4482-A40A-9ECB2DC56BE2}" srcOrd="0" destOrd="0" presId="urn:microsoft.com/office/officeart/2018/5/layout/IconCircleLabelList"/>
    <dgm:cxn modelId="{9B2699AA-E0DB-4CBD-9EDC-379571866928}" srcId="{308D71EB-86D7-488B-B5E5-4FF1F0E65334}" destId="{F1D117C2-3E3B-4925-92B6-2E97CDA85E14}" srcOrd="0" destOrd="0" parTransId="{0C84ACDC-56C8-44F4-9DD9-5AC282C84BE7}" sibTransId="{944C59A4-A8D0-4C18-B80F-6DEA0FAD4789}"/>
    <dgm:cxn modelId="{B54B93B5-1E6A-4BA7-B3DA-C6E04BBF49AC}" type="presOf" srcId="{308D71EB-86D7-488B-B5E5-4FF1F0E65334}" destId="{CBD9B4A1-2C24-47D6-8328-6385994D17CC}" srcOrd="0" destOrd="0" presId="urn:microsoft.com/office/officeart/2018/5/layout/IconCircleLabelList"/>
    <dgm:cxn modelId="{BE2F96CE-413A-4ED5-AE83-4FB2B078E6D5}" type="presOf" srcId="{32FB75BD-F662-40A5-B4AC-A22468260976}" destId="{044C971C-A5DA-4931-94E0-B7AD88439A36}" srcOrd="0" destOrd="0" presId="urn:microsoft.com/office/officeart/2018/5/layout/IconCircleLabelList"/>
    <dgm:cxn modelId="{FE8875E7-985D-4F24-A25D-930EF3DBEF12}" type="presOf" srcId="{0EC9EB2C-7ADD-42E7-A239-EC1C8B1A064F}" destId="{FC31893A-E6D9-448B-999F-038A6DF5F4AA}" srcOrd="0" destOrd="0" presId="urn:microsoft.com/office/officeart/2018/5/layout/IconCircleLabelList"/>
    <dgm:cxn modelId="{828B0BF8-EF13-46E6-9BE1-92C4987398BC}" srcId="{308D71EB-86D7-488B-B5E5-4FF1F0E65334}" destId="{7CA1BD9C-5A65-4BDE-9748-B240FC439A2C}" srcOrd="3" destOrd="0" parTransId="{C9A55D47-04FA-4D5B-B713-E8778167F372}" sibTransId="{AAE66642-BDE5-40CE-B274-18345BDDECA9}"/>
    <dgm:cxn modelId="{AEE0F4F9-CD22-44D8-BE83-BA54776CBA84}" srcId="{308D71EB-86D7-488B-B5E5-4FF1F0E65334}" destId="{32FB75BD-F662-40A5-B4AC-A22468260976}" srcOrd="1" destOrd="0" parTransId="{7F507474-0469-4276-89E0-36432E4D76A9}" sibTransId="{B1862F86-0E4F-4F61-A203-AA1FACB4BCC0}"/>
    <dgm:cxn modelId="{09196679-E9DF-45CD-9202-D7C68830FA0A}" type="presParOf" srcId="{CBD9B4A1-2C24-47D6-8328-6385994D17CC}" destId="{73B451C2-38FC-44C6-ABE6-FB4EB110783C}" srcOrd="0" destOrd="0" presId="urn:microsoft.com/office/officeart/2018/5/layout/IconCircleLabelList"/>
    <dgm:cxn modelId="{D09A59C0-7A61-4ACB-9E9B-8FCDE31561E7}" type="presParOf" srcId="{73B451C2-38FC-44C6-ABE6-FB4EB110783C}" destId="{3F2B3766-08F4-48C2-AC58-D9DD9F914EF1}" srcOrd="0" destOrd="0" presId="urn:microsoft.com/office/officeart/2018/5/layout/IconCircleLabelList"/>
    <dgm:cxn modelId="{200867D7-66B8-4EC4-B6CF-0CB5F81B440D}" type="presParOf" srcId="{73B451C2-38FC-44C6-ABE6-FB4EB110783C}" destId="{98047F91-FA78-4873-8C2C-978BA8FEA71C}" srcOrd="1" destOrd="0" presId="urn:microsoft.com/office/officeart/2018/5/layout/IconCircleLabelList"/>
    <dgm:cxn modelId="{274CBF1B-2DED-496E-A075-45FA8F13FAD8}" type="presParOf" srcId="{73B451C2-38FC-44C6-ABE6-FB4EB110783C}" destId="{AD9A9243-4884-4706-9068-63DCB87FB272}" srcOrd="2" destOrd="0" presId="urn:microsoft.com/office/officeart/2018/5/layout/IconCircleLabelList"/>
    <dgm:cxn modelId="{48DD442E-FED3-4C0F-B62E-868C267F7A29}" type="presParOf" srcId="{73B451C2-38FC-44C6-ABE6-FB4EB110783C}" destId="{1D3909A3-6416-4D20-B91E-2A587DA239FE}" srcOrd="3" destOrd="0" presId="urn:microsoft.com/office/officeart/2018/5/layout/IconCircleLabelList"/>
    <dgm:cxn modelId="{A5878390-5135-49E8-931B-20EC8F043110}" type="presParOf" srcId="{CBD9B4A1-2C24-47D6-8328-6385994D17CC}" destId="{C547A19E-8F7E-4E35-92BB-076EE45220FC}" srcOrd="1" destOrd="0" presId="urn:microsoft.com/office/officeart/2018/5/layout/IconCircleLabelList"/>
    <dgm:cxn modelId="{5688195A-AF47-45E7-B522-D42F6D085E6F}" type="presParOf" srcId="{CBD9B4A1-2C24-47D6-8328-6385994D17CC}" destId="{2F5BE9F5-96D7-4F1D-A4A1-C6509B95C592}" srcOrd="2" destOrd="0" presId="urn:microsoft.com/office/officeart/2018/5/layout/IconCircleLabelList"/>
    <dgm:cxn modelId="{04962FA6-4A06-480E-98CB-7D2E4316C29D}" type="presParOf" srcId="{2F5BE9F5-96D7-4F1D-A4A1-C6509B95C592}" destId="{B936F7F9-0798-4743-B3FB-07F7D3BB0479}" srcOrd="0" destOrd="0" presId="urn:microsoft.com/office/officeart/2018/5/layout/IconCircleLabelList"/>
    <dgm:cxn modelId="{3AE951CA-00DC-4F86-9033-4F47C3809F7C}" type="presParOf" srcId="{2F5BE9F5-96D7-4F1D-A4A1-C6509B95C592}" destId="{075CBC2C-EAC6-4068-8A9A-442C9BFEC1AE}" srcOrd="1" destOrd="0" presId="urn:microsoft.com/office/officeart/2018/5/layout/IconCircleLabelList"/>
    <dgm:cxn modelId="{466874FE-A8EA-45C0-967F-7F2681260236}" type="presParOf" srcId="{2F5BE9F5-96D7-4F1D-A4A1-C6509B95C592}" destId="{CC89C051-5996-4479-8BF1-AABAD7ED3A4B}" srcOrd="2" destOrd="0" presId="urn:microsoft.com/office/officeart/2018/5/layout/IconCircleLabelList"/>
    <dgm:cxn modelId="{21CD69D9-2DAD-4EA0-800E-241717EDCD6B}" type="presParOf" srcId="{2F5BE9F5-96D7-4F1D-A4A1-C6509B95C592}" destId="{044C971C-A5DA-4931-94E0-B7AD88439A36}" srcOrd="3" destOrd="0" presId="urn:microsoft.com/office/officeart/2018/5/layout/IconCircleLabelList"/>
    <dgm:cxn modelId="{AF3A776B-54C9-4D39-9429-2BED26E7F60D}" type="presParOf" srcId="{CBD9B4A1-2C24-47D6-8328-6385994D17CC}" destId="{9EEAA274-D065-41CE-9EAE-A97DB70A2947}" srcOrd="3" destOrd="0" presId="urn:microsoft.com/office/officeart/2018/5/layout/IconCircleLabelList"/>
    <dgm:cxn modelId="{36BF359F-9495-4767-A1AC-88D5977896A3}" type="presParOf" srcId="{CBD9B4A1-2C24-47D6-8328-6385994D17CC}" destId="{4B4E87DC-D168-4939-9259-C59A85CC2530}" srcOrd="4" destOrd="0" presId="urn:microsoft.com/office/officeart/2018/5/layout/IconCircleLabelList"/>
    <dgm:cxn modelId="{01AB713E-548B-4AF8-B8E2-1FC348D5227A}" type="presParOf" srcId="{4B4E87DC-D168-4939-9259-C59A85CC2530}" destId="{1C9C74B9-7A62-4AE9-9B9D-6CB652957F51}" srcOrd="0" destOrd="0" presId="urn:microsoft.com/office/officeart/2018/5/layout/IconCircleLabelList"/>
    <dgm:cxn modelId="{03DFFB9C-5B8B-42CE-ABD1-973DD22539A1}" type="presParOf" srcId="{4B4E87DC-D168-4939-9259-C59A85CC2530}" destId="{9F6316FE-AC62-4CC0-A87F-1C21B1AC6743}" srcOrd="1" destOrd="0" presId="urn:microsoft.com/office/officeart/2018/5/layout/IconCircleLabelList"/>
    <dgm:cxn modelId="{F8DDDEDA-4C2A-4769-AC63-06E88B4086E0}" type="presParOf" srcId="{4B4E87DC-D168-4939-9259-C59A85CC2530}" destId="{3ECD0085-D5F9-4699-850E-D0356B2CB45C}" srcOrd="2" destOrd="0" presId="urn:microsoft.com/office/officeart/2018/5/layout/IconCircleLabelList"/>
    <dgm:cxn modelId="{C59095B1-9E25-4CE3-9290-96760D56CFD2}" type="presParOf" srcId="{4B4E87DC-D168-4939-9259-C59A85CC2530}" destId="{5D3133BD-6E39-4482-A40A-9ECB2DC56BE2}" srcOrd="3" destOrd="0" presId="urn:microsoft.com/office/officeart/2018/5/layout/IconCircleLabelList"/>
    <dgm:cxn modelId="{BA8165C7-D6D8-4C7C-8D5F-A985ECA8071A}" type="presParOf" srcId="{CBD9B4A1-2C24-47D6-8328-6385994D17CC}" destId="{498B09C1-934D-435C-BAAC-49717EECEA60}" srcOrd="5" destOrd="0" presId="urn:microsoft.com/office/officeart/2018/5/layout/IconCircleLabelList"/>
    <dgm:cxn modelId="{31BA8293-CC32-4022-8279-1E48955132EF}" type="presParOf" srcId="{CBD9B4A1-2C24-47D6-8328-6385994D17CC}" destId="{2D0B5C00-A292-4AC7-96F9-8F9A30305AFB}" srcOrd="6" destOrd="0" presId="urn:microsoft.com/office/officeart/2018/5/layout/IconCircleLabelList"/>
    <dgm:cxn modelId="{B8A58CA5-B8FA-49AC-BEDA-661703051964}" type="presParOf" srcId="{2D0B5C00-A292-4AC7-96F9-8F9A30305AFB}" destId="{A6296934-3455-4599-9FF4-E4E895A6EBE9}" srcOrd="0" destOrd="0" presId="urn:microsoft.com/office/officeart/2018/5/layout/IconCircleLabelList"/>
    <dgm:cxn modelId="{2E164AF1-C3D0-4894-B2CD-8DC0386937EE}" type="presParOf" srcId="{2D0B5C00-A292-4AC7-96F9-8F9A30305AFB}" destId="{793C54BD-3113-4D86-99E0-5CB2659FC49A}" srcOrd="1" destOrd="0" presId="urn:microsoft.com/office/officeart/2018/5/layout/IconCircleLabelList"/>
    <dgm:cxn modelId="{9186C51E-3EB3-463B-A581-CF6571F9EABD}" type="presParOf" srcId="{2D0B5C00-A292-4AC7-96F9-8F9A30305AFB}" destId="{22D95278-F459-44D5-B45B-28FC247530CF}" srcOrd="2" destOrd="0" presId="urn:microsoft.com/office/officeart/2018/5/layout/IconCircleLabelList"/>
    <dgm:cxn modelId="{C69436EC-0117-4A9D-917D-D602921BD867}" type="presParOf" srcId="{2D0B5C00-A292-4AC7-96F9-8F9A30305AFB}" destId="{3929ECD2-C7CE-4FCC-AAAC-DC12AAF1289B}" srcOrd="3" destOrd="0" presId="urn:microsoft.com/office/officeart/2018/5/layout/IconCircleLabelList"/>
    <dgm:cxn modelId="{185EBCC8-ED8B-4D91-B9F5-A1D896533EFA}" type="presParOf" srcId="{CBD9B4A1-2C24-47D6-8328-6385994D17CC}" destId="{944E6EDD-A0A7-4A35-AFB3-56F183D1EF80}" srcOrd="7" destOrd="0" presId="urn:microsoft.com/office/officeart/2018/5/layout/IconCircleLabelList"/>
    <dgm:cxn modelId="{FA909D27-851D-49DA-A93F-4458FDA00F50}" type="presParOf" srcId="{CBD9B4A1-2C24-47D6-8328-6385994D17CC}" destId="{02655973-57A5-4DD9-AF60-3D01D6CCB256}" srcOrd="8" destOrd="0" presId="urn:microsoft.com/office/officeart/2018/5/layout/IconCircleLabelList"/>
    <dgm:cxn modelId="{7B09BDA7-9683-4A63-A345-B2BB00278E6E}" type="presParOf" srcId="{02655973-57A5-4DD9-AF60-3D01D6CCB256}" destId="{6C0B752C-3897-43EE-AF69-A7EE8779F41F}" srcOrd="0" destOrd="0" presId="urn:microsoft.com/office/officeart/2018/5/layout/IconCircleLabelList"/>
    <dgm:cxn modelId="{A40F2E7B-3A57-4B9F-A826-92072EFFB479}" type="presParOf" srcId="{02655973-57A5-4DD9-AF60-3D01D6CCB256}" destId="{43EBC74D-4418-4E14-9FF4-91538579E792}" srcOrd="1" destOrd="0" presId="urn:microsoft.com/office/officeart/2018/5/layout/IconCircleLabelList"/>
    <dgm:cxn modelId="{14B27238-9E73-4F12-84DE-CCE20CF03450}" type="presParOf" srcId="{02655973-57A5-4DD9-AF60-3D01D6CCB256}" destId="{26A8BDC1-B968-4D19-A776-1F7CA04A6724}" srcOrd="2" destOrd="0" presId="urn:microsoft.com/office/officeart/2018/5/layout/IconCircleLabelList"/>
    <dgm:cxn modelId="{B7E64131-5F17-445F-BFAF-3F417B4D6A3F}" type="presParOf" srcId="{02655973-57A5-4DD9-AF60-3D01D6CCB256}" destId="{FC31893A-E6D9-448B-999F-038A6DF5F4AA}" srcOrd="3" destOrd="0" presId="urn:microsoft.com/office/officeart/2018/5/layout/IconCircleLabelList"/>
    <dgm:cxn modelId="{B78588CA-7719-4DEE-950D-8BDDA64B5A0B}" type="presParOf" srcId="{CBD9B4A1-2C24-47D6-8328-6385994D17CC}" destId="{437FC47D-B3C0-45C5-A449-FAA5D61C2599}" srcOrd="9" destOrd="0" presId="urn:microsoft.com/office/officeart/2018/5/layout/IconCircleLabelList"/>
    <dgm:cxn modelId="{49DCBE15-0B90-4FCB-B464-41AAC3286AB6}" type="presParOf" srcId="{CBD9B4A1-2C24-47D6-8328-6385994D17CC}" destId="{3025DE4B-8857-477F-9979-49640ADD8981}" srcOrd="10" destOrd="0" presId="urn:microsoft.com/office/officeart/2018/5/layout/IconCircleLabelList"/>
    <dgm:cxn modelId="{D60E3936-820E-4391-A1C9-6AF0C587A620}" type="presParOf" srcId="{3025DE4B-8857-477F-9979-49640ADD8981}" destId="{BA876801-9678-48CF-9440-8103EA712BCA}" srcOrd="0" destOrd="0" presId="urn:microsoft.com/office/officeart/2018/5/layout/IconCircleLabelList"/>
    <dgm:cxn modelId="{84149F9F-ED55-46C6-B990-6EB5D200E9FD}" type="presParOf" srcId="{3025DE4B-8857-477F-9979-49640ADD8981}" destId="{A892D404-E499-4048-8FFE-64CA98B0AD01}" srcOrd="1" destOrd="0" presId="urn:microsoft.com/office/officeart/2018/5/layout/IconCircleLabelList"/>
    <dgm:cxn modelId="{5A574D13-8A8D-4F26-8442-1E530EFA78EA}" type="presParOf" srcId="{3025DE4B-8857-477F-9979-49640ADD8981}" destId="{6E4250D1-8D09-47BB-8508-93843A374EF1}" srcOrd="2" destOrd="0" presId="urn:microsoft.com/office/officeart/2018/5/layout/IconCircleLabelList"/>
    <dgm:cxn modelId="{2F7A0EFD-FA82-42FE-9745-81A7BEAD9639}" type="presParOf" srcId="{3025DE4B-8857-477F-9979-49640ADD8981}" destId="{F620513A-CE7E-40AA-8DA6-17C7F7C5093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2CBA6-1351-420C-BAB7-A96191F62C8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A0740E-AB26-4C3C-B8BA-DB8CB8BD20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SNOMED</a:t>
          </a:r>
          <a:r>
            <a:rPr lang="en-US" baseline="0" dirty="0"/>
            <a:t> CT concepts recorded in your EHR</a:t>
          </a:r>
          <a:endParaRPr lang="en-US" dirty="0"/>
        </a:p>
      </dgm:t>
    </dgm:pt>
    <dgm:pt modelId="{5A9A7B0F-ED51-4398-A9D2-6ABBE9C41EB5}" type="parTrans" cxnId="{882AD03B-C835-4BB8-9918-216A808F0AC2}">
      <dgm:prSet/>
      <dgm:spPr/>
      <dgm:t>
        <a:bodyPr/>
        <a:lstStyle/>
        <a:p>
          <a:endParaRPr lang="en-US"/>
        </a:p>
      </dgm:t>
    </dgm:pt>
    <dgm:pt modelId="{4101E277-A4AA-40D6-B8D6-88B152BCDB81}" type="sibTrans" cxnId="{882AD03B-C835-4BB8-9918-216A808F0AC2}">
      <dgm:prSet/>
      <dgm:spPr/>
      <dgm:t>
        <a:bodyPr/>
        <a:lstStyle/>
        <a:p>
          <a:endParaRPr lang="en-US"/>
        </a:p>
      </dgm:t>
    </dgm:pt>
    <dgm:pt modelId="{85ADACC3-305E-4ADA-A8A0-97A190E351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 SNOMED CT concept list that matches query definition</a:t>
          </a:r>
        </a:p>
      </dgm:t>
    </dgm:pt>
    <dgm:pt modelId="{06092AA9-9C20-47B9-9D49-07EE8A9D77E1}" type="parTrans" cxnId="{193E37DC-F215-4FC9-A9D7-4D64B5B1ACAF}">
      <dgm:prSet/>
      <dgm:spPr/>
      <dgm:t>
        <a:bodyPr/>
        <a:lstStyle/>
        <a:p>
          <a:endParaRPr lang="en-US"/>
        </a:p>
      </dgm:t>
    </dgm:pt>
    <dgm:pt modelId="{54BD26FF-294B-45BD-BE5A-82FF19F34156}" type="sibTrans" cxnId="{193E37DC-F215-4FC9-A9D7-4D64B5B1ACAF}">
      <dgm:prSet/>
      <dgm:spPr/>
      <dgm:t>
        <a:bodyPr/>
        <a:lstStyle/>
        <a:p>
          <a:endParaRPr lang="en-US"/>
        </a:p>
      </dgm:t>
    </dgm:pt>
    <dgm:pt modelId="{37F946E7-7E28-4772-AA39-86FB72F77903}" type="pres">
      <dgm:prSet presAssocID="{6652CBA6-1351-420C-BAB7-A96191F62C8B}" presName="root" presStyleCnt="0">
        <dgm:presLayoutVars>
          <dgm:dir/>
          <dgm:resizeHandles val="exact"/>
        </dgm:presLayoutVars>
      </dgm:prSet>
      <dgm:spPr/>
    </dgm:pt>
    <dgm:pt modelId="{0D532EBD-486F-4E35-8909-8DB7EAD0D173}" type="pres">
      <dgm:prSet presAssocID="{72A0740E-AB26-4C3C-B8BA-DB8CB8BD2005}" presName="compNode" presStyleCnt="0"/>
      <dgm:spPr/>
    </dgm:pt>
    <dgm:pt modelId="{E18D1438-59B4-4E95-BB0B-2961FB07C4DD}" type="pres">
      <dgm:prSet presAssocID="{72A0740E-AB26-4C3C-B8BA-DB8CB8BD200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C6D6C33F-C88B-4416-BE03-8A3E064CD0B6}" type="pres">
      <dgm:prSet presAssocID="{72A0740E-AB26-4C3C-B8BA-DB8CB8BD2005}" presName="spaceRect" presStyleCnt="0"/>
      <dgm:spPr/>
    </dgm:pt>
    <dgm:pt modelId="{BE7FF062-8664-425E-A837-079AB0529FE0}" type="pres">
      <dgm:prSet presAssocID="{72A0740E-AB26-4C3C-B8BA-DB8CB8BD2005}" presName="textRect" presStyleLbl="revTx" presStyleIdx="0" presStyleCnt="2">
        <dgm:presLayoutVars>
          <dgm:chMax val="1"/>
          <dgm:chPref val="1"/>
        </dgm:presLayoutVars>
      </dgm:prSet>
      <dgm:spPr/>
    </dgm:pt>
    <dgm:pt modelId="{8000B6B1-5627-4724-8711-9C1C117EA4C7}" type="pres">
      <dgm:prSet presAssocID="{4101E277-A4AA-40D6-B8D6-88B152BCDB81}" presName="sibTrans" presStyleCnt="0"/>
      <dgm:spPr/>
    </dgm:pt>
    <dgm:pt modelId="{9076858E-EA12-4B11-A9DD-B54700EB5DD1}" type="pres">
      <dgm:prSet presAssocID="{85ADACC3-305E-4ADA-A8A0-97A190E3512F}" presName="compNode" presStyleCnt="0"/>
      <dgm:spPr/>
    </dgm:pt>
    <dgm:pt modelId="{E70FF1FB-5D5D-4A84-AF1C-DF4373412BEA}" type="pres">
      <dgm:prSet presAssocID="{85ADACC3-305E-4ADA-A8A0-97A190E3512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0B79EEDB-46EB-4744-BB06-42DBA9573BA0}" type="pres">
      <dgm:prSet presAssocID="{85ADACC3-305E-4ADA-A8A0-97A190E3512F}" presName="spaceRect" presStyleCnt="0"/>
      <dgm:spPr/>
    </dgm:pt>
    <dgm:pt modelId="{B2137999-C1F7-4577-8076-10955BC73986}" type="pres">
      <dgm:prSet presAssocID="{85ADACC3-305E-4ADA-A8A0-97A190E3512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C206404-B690-47C4-98E1-0C00D2FE9885}" type="presOf" srcId="{85ADACC3-305E-4ADA-A8A0-97A190E3512F}" destId="{B2137999-C1F7-4577-8076-10955BC73986}" srcOrd="0" destOrd="0" presId="urn:microsoft.com/office/officeart/2018/2/layout/IconLabelList"/>
    <dgm:cxn modelId="{0E3FC836-62D3-41B6-90E2-64C81700C5A3}" type="presOf" srcId="{72A0740E-AB26-4C3C-B8BA-DB8CB8BD2005}" destId="{BE7FF062-8664-425E-A837-079AB0529FE0}" srcOrd="0" destOrd="0" presId="urn:microsoft.com/office/officeart/2018/2/layout/IconLabelList"/>
    <dgm:cxn modelId="{882AD03B-C835-4BB8-9918-216A808F0AC2}" srcId="{6652CBA6-1351-420C-BAB7-A96191F62C8B}" destId="{72A0740E-AB26-4C3C-B8BA-DB8CB8BD2005}" srcOrd="0" destOrd="0" parTransId="{5A9A7B0F-ED51-4398-A9D2-6ABBE9C41EB5}" sibTransId="{4101E277-A4AA-40D6-B8D6-88B152BCDB81}"/>
    <dgm:cxn modelId="{04C384D0-9D78-4AB4-8A9E-EA6358B4903C}" type="presOf" srcId="{6652CBA6-1351-420C-BAB7-A96191F62C8B}" destId="{37F946E7-7E28-4772-AA39-86FB72F77903}" srcOrd="0" destOrd="0" presId="urn:microsoft.com/office/officeart/2018/2/layout/IconLabelList"/>
    <dgm:cxn modelId="{193E37DC-F215-4FC9-A9D7-4D64B5B1ACAF}" srcId="{6652CBA6-1351-420C-BAB7-A96191F62C8B}" destId="{85ADACC3-305E-4ADA-A8A0-97A190E3512F}" srcOrd="1" destOrd="0" parTransId="{06092AA9-9C20-47B9-9D49-07EE8A9D77E1}" sibTransId="{54BD26FF-294B-45BD-BE5A-82FF19F34156}"/>
    <dgm:cxn modelId="{C2BD61E9-5C42-4555-AA22-C7C12E2BAA61}" type="presParOf" srcId="{37F946E7-7E28-4772-AA39-86FB72F77903}" destId="{0D532EBD-486F-4E35-8909-8DB7EAD0D173}" srcOrd="0" destOrd="0" presId="urn:microsoft.com/office/officeart/2018/2/layout/IconLabelList"/>
    <dgm:cxn modelId="{C5BAD5FC-366F-4B93-8BD8-AE21173BB2B7}" type="presParOf" srcId="{0D532EBD-486F-4E35-8909-8DB7EAD0D173}" destId="{E18D1438-59B4-4E95-BB0B-2961FB07C4DD}" srcOrd="0" destOrd="0" presId="urn:microsoft.com/office/officeart/2018/2/layout/IconLabelList"/>
    <dgm:cxn modelId="{A979C5CB-6EF4-460C-818E-72870C94F6C8}" type="presParOf" srcId="{0D532EBD-486F-4E35-8909-8DB7EAD0D173}" destId="{C6D6C33F-C88B-4416-BE03-8A3E064CD0B6}" srcOrd="1" destOrd="0" presId="urn:microsoft.com/office/officeart/2018/2/layout/IconLabelList"/>
    <dgm:cxn modelId="{FAFB6E3C-5106-464B-A2F9-A16D7E79C54A}" type="presParOf" srcId="{0D532EBD-486F-4E35-8909-8DB7EAD0D173}" destId="{BE7FF062-8664-425E-A837-079AB0529FE0}" srcOrd="2" destOrd="0" presId="urn:microsoft.com/office/officeart/2018/2/layout/IconLabelList"/>
    <dgm:cxn modelId="{A39A127D-A6B9-4052-B3C3-C4AB8F4C95AD}" type="presParOf" srcId="{37F946E7-7E28-4772-AA39-86FB72F77903}" destId="{8000B6B1-5627-4724-8711-9C1C117EA4C7}" srcOrd="1" destOrd="0" presId="urn:microsoft.com/office/officeart/2018/2/layout/IconLabelList"/>
    <dgm:cxn modelId="{1AB5068C-862B-48CB-81A2-02EEA80533EA}" type="presParOf" srcId="{37F946E7-7E28-4772-AA39-86FB72F77903}" destId="{9076858E-EA12-4B11-A9DD-B54700EB5DD1}" srcOrd="2" destOrd="0" presId="urn:microsoft.com/office/officeart/2018/2/layout/IconLabelList"/>
    <dgm:cxn modelId="{CA22273F-03AC-429B-93D7-166916F99EC4}" type="presParOf" srcId="{9076858E-EA12-4B11-A9DD-B54700EB5DD1}" destId="{E70FF1FB-5D5D-4A84-AF1C-DF4373412BEA}" srcOrd="0" destOrd="0" presId="urn:microsoft.com/office/officeart/2018/2/layout/IconLabelList"/>
    <dgm:cxn modelId="{C21D7BCA-E216-43FD-AC8E-AA310E289602}" type="presParOf" srcId="{9076858E-EA12-4B11-A9DD-B54700EB5DD1}" destId="{0B79EEDB-46EB-4744-BB06-42DBA9573BA0}" srcOrd="1" destOrd="0" presId="urn:microsoft.com/office/officeart/2018/2/layout/IconLabelList"/>
    <dgm:cxn modelId="{0C247D7B-2CFC-47FA-86C5-7B6B32D1AD22}" type="presParOf" srcId="{9076858E-EA12-4B11-A9DD-B54700EB5DD1}" destId="{B2137999-C1F7-4577-8076-10955BC7398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B3766-08F4-48C2-AC58-D9DD9F914EF1}">
      <dsp:nvSpPr>
        <dsp:cNvPr id="0" name=""/>
        <dsp:cNvSpPr/>
      </dsp:nvSpPr>
      <dsp:spPr>
        <a:xfrm>
          <a:off x="307364" y="886137"/>
          <a:ext cx="947882" cy="947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47F91-FA78-4873-8C2C-978BA8FEA71C}">
      <dsp:nvSpPr>
        <dsp:cNvPr id="0" name=""/>
        <dsp:cNvSpPr/>
      </dsp:nvSpPr>
      <dsp:spPr>
        <a:xfrm>
          <a:off x="50937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909A3-6416-4D20-B91E-2A587DA239FE}">
      <dsp:nvSpPr>
        <dsp:cNvPr id="0" name=""/>
        <dsp:cNvSpPr/>
      </dsp:nvSpPr>
      <dsp:spPr>
        <a:xfrm>
          <a:off x="4353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Creating utility at the point of care</a:t>
          </a:r>
        </a:p>
      </dsp:txBody>
      <dsp:txXfrm>
        <a:off x="4353" y="2129262"/>
        <a:ext cx="1553906" cy="621562"/>
      </dsp:txXfrm>
    </dsp:sp>
    <dsp:sp modelId="{B936F7F9-0798-4743-B3FB-07F7D3BB0479}">
      <dsp:nvSpPr>
        <dsp:cNvPr id="0" name=""/>
        <dsp:cNvSpPr/>
      </dsp:nvSpPr>
      <dsp:spPr>
        <a:xfrm>
          <a:off x="2133204" y="886137"/>
          <a:ext cx="947882" cy="9478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CBC2C-EAC6-4068-8A9A-442C9BFEC1AE}">
      <dsp:nvSpPr>
        <dsp:cNvPr id="0" name=""/>
        <dsp:cNvSpPr/>
      </dsp:nvSpPr>
      <dsp:spPr>
        <a:xfrm>
          <a:off x="233521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C971C-A5DA-4931-94E0-B7AD88439A36}">
      <dsp:nvSpPr>
        <dsp:cNvPr id="0" name=""/>
        <dsp:cNvSpPr/>
      </dsp:nvSpPr>
      <dsp:spPr>
        <a:xfrm>
          <a:off x="1830193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Translating a record for global health</a:t>
          </a:r>
        </a:p>
      </dsp:txBody>
      <dsp:txXfrm>
        <a:off x="1830193" y="2129262"/>
        <a:ext cx="1553906" cy="621562"/>
      </dsp:txXfrm>
    </dsp:sp>
    <dsp:sp modelId="{1C9C74B9-7A62-4AE9-9B9D-6CB652957F51}">
      <dsp:nvSpPr>
        <dsp:cNvPr id="0" name=""/>
        <dsp:cNvSpPr/>
      </dsp:nvSpPr>
      <dsp:spPr>
        <a:xfrm>
          <a:off x="3959044" y="886137"/>
          <a:ext cx="947882" cy="9478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316FE-AC62-4CC0-A87F-1C21B1AC6743}">
      <dsp:nvSpPr>
        <dsp:cNvPr id="0" name=""/>
        <dsp:cNvSpPr/>
      </dsp:nvSpPr>
      <dsp:spPr>
        <a:xfrm>
          <a:off x="416105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133BD-6E39-4482-A40A-9ECB2DC56BE2}">
      <dsp:nvSpPr>
        <dsp:cNvPr id="0" name=""/>
        <dsp:cNvSpPr/>
      </dsp:nvSpPr>
      <dsp:spPr>
        <a:xfrm>
          <a:off x="3656032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Messaging the content of a record</a:t>
          </a:r>
        </a:p>
      </dsp:txBody>
      <dsp:txXfrm>
        <a:off x="3656032" y="2129262"/>
        <a:ext cx="1553906" cy="621562"/>
      </dsp:txXfrm>
    </dsp:sp>
    <dsp:sp modelId="{A6296934-3455-4599-9FF4-E4E895A6EBE9}">
      <dsp:nvSpPr>
        <dsp:cNvPr id="0" name=""/>
        <dsp:cNvSpPr/>
      </dsp:nvSpPr>
      <dsp:spPr>
        <a:xfrm>
          <a:off x="5784884" y="886137"/>
          <a:ext cx="947882" cy="9478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C54BD-3113-4D86-99E0-5CB2659FC49A}">
      <dsp:nvSpPr>
        <dsp:cNvPr id="0" name=""/>
        <dsp:cNvSpPr/>
      </dsp:nvSpPr>
      <dsp:spPr>
        <a:xfrm>
          <a:off x="598689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9ECD2-C7CE-4FCC-AAAC-DC12AAF1289B}">
      <dsp:nvSpPr>
        <dsp:cNvPr id="0" name=""/>
        <dsp:cNvSpPr/>
      </dsp:nvSpPr>
      <dsp:spPr>
        <a:xfrm>
          <a:off x="5481872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Health data use by patients and citizens</a:t>
          </a:r>
        </a:p>
      </dsp:txBody>
      <dsp:txXfrm>
        <a:off x="5481872" y="2129262"/>
        <a:ext cx="1553906" cy="621562"/>
      </dsp:txXfrm>
    </dsp:sp>
    <dsp:sp modelId="{6C0B752C-3897-43EE-AF69-A7EE8779F41F}">
      <dsp:nvSpPr>
        <dsp:cNvPr id="0" name=""/>
        <dsp:cNvSpPr/>
      </dsp:nvSpPr>
      <dsp:spPr>
        <a:xfrm>
          <a:off x="7610724" y="886137"/>
          <a:ext cx="947882" cy="9478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BC74D-4418-4E14-9FF4-91538579E792}">
      <dsp:nvSpPr>
        <dsp:cNvPr id="0" name=""/>
        <dsp:cNvSpPr/>
      </dsp:nvSpPr>
      <dsp:spPr>
        <a:xfrm>
          <a:off x="781273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1893A-E6D9-448B-999F-038A6DF5F4AA}">
      <dsp:nvSpPr>
        <dsp:cNvPr id="0" name=""/>
        <dsp:cNvSpPr/>
      </dsp:nvSpPr>
      <dsp:spPr>
        <a:xfrm>
          <a:off x="7307712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Aggregating records for population health</a:t>
          </a:r>
        </a:p>
      </dsp:txBody>
      <dsp:txXfrm>
        <a:off x="7307712" y="2129262"/>
        <a:ext cx="1553906" cy="621562"/>
      </dsp:txXfrm>
    </dsp:sp>
    <dsp:sp modelId="{BA876801-9678-48CF-9440-8103EA712BCA}">
      <dsp:nvSpPr>
        <dsp:cNvPr id="0" name=""/>
        <dsp:cNvSpPr/>
      </dsp:nvSpPr>
      <dsp:spPr>
        <a:xfrm>
          <a:off x="9436564" y="886137"/>
          <a:ext cx="947882" cy="947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2D404-E499-4048-8FFE-64CA98B0AD01}">
      <dsp:nvSpPr>
        <dsp:cNvPr id="0" name=""/>
        <dsp:cNvSpPr/>
      </dsp:nvSpPr>
      <dsp:spPr>
        <a:xfrm>
          <a:off x="9638572" y="1088145"/>
          <a:ext cx="543867" cy="5438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0513A-CE7E-40AA-8DA6-17C7F7C5093D}">
      <dsp:nvSpPr>
        <dsp:cNvPr id="0" name=""/>
        <dsp:cNvSpPr/>
      </dsp:nvSpPr>
      <dsp:spPr>
        <a:xfrm>
          <a:off x="9133552" y="2129262"/>
          <a:ext cx="1553906" cy="62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Real world data for research</a:t>
          </a:r>
        </a:p>
      </dsp:txBody>
      <dsp:txXfrm>
        <a:off x="9133552" y="2129262"/>
        <a:ext cx="1553906" cy="621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D1438-59B4-4E95-BB0B-2961FB07C4DD}">
      <dsp:nvSpPr>
        <dsp:cNvPr id="0" name=""/>
        <dsp:cNvSpPr/>
      </dsp:nvSpPr>
      <dsp:spPr>
        <a:xfrm>
          <a:off x="2387643" y="38855"/>
          <a:ext cx="1589625" cy="1589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FF062-8664-425E-A837-079AB0529FE0}">
      <dsp:nvSpPr>
        <dsp:cNvPr id="0" name=""/>
        <dsp:cNvSpPr/>
      </dsp:nvSpPr>
      <dsp:spPr>
        <a:xfrm>
          <a:off x="1416206" y="2036287"/>
          <a:ext cx="353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SNOMED</a:t>
          </a:r>
          <a:r>
            <a:rPr lang="en-US" sz="2000" kern="1200" baseline="0" dirty="0"/>
            <a:t> CT concepts recorded in your EHR</a:t>
          </a:r>
          <a:endParaRPr lang="en-US" sz="2000" kern="1200" dirty="0"/>
        </a:p>
      </dsp:txBody>
      <dsp:txXfrm>
        <a:off x="1416206" y="2036287"/>
        <a:ext cx="3532500" cy="720000"/>
      </dsp:txXfrm>
    </dsp:sp>
    <dsp:sp modelId="{E70FF1FB-5D5D-4A84-AF1C-DF4373412BEA}">
      <dsp:nvSpPr>
        <dsp:cNvPr id="0" name=""/>
        <dsp:cNvSpPr/>
      </dsp:nvSpPr>
      <dsp:spPr>
        <a:xfrm>
          <a:off x="6538331" y="38855"/>
          <a:ext cx="1589625" cy="15896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37999-C1F7-4577-8076-10955BC73986}">
      <dsp:nvSpPr>
        <dsp:cNvPr id="0" name=""/>
        <dsp:cNvSpPr/>
      </dsp:nvSpPr>
      <dsp:spPr>
        <a:xfrm>
          <a:off x="5566893" y="2036287"/>
          <a:ext cx="353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 SNOMED CT concept list that matches query definition</a:t>
          </a:r>
        </a:p>
      </dsp:txBody>
      <dsp:txXfrm>
        <a:off x="5566893" y="2036287"/>
        <a:ext cx="353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0880-51CF-9945-8039-95AA185A6977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07CD-F78E-E54E-B4E2-D6B174B3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1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F1.</a:t>
            </a:r>
          </a:p>
          <a:p>
            <a:endParaRPr lang="en-GB" dirty="0"/>
          </a:p>
          <a:p>
            <a:r>
              <a:rPr lang="en-GB" dirty="0"/>
              <a:t>Code lists: ICD10,</a:t>
            </a:r>
            <a:r>
              <a:rPr lang="en-GB" baseline="0" dirty="0"/>
              <a:t> OPCS4, forms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384C9-E8A4-4E86-B7BF-1171D8990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4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310F6-1553-0B42-9D97-1194B94BC2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62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7e4ca5b0a6_5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7e4ca5b0a6_5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235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EBFE-1737-6034-5EB6-57DD6C341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13D41-2189-C476-6F3C-82213A473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2077F-C755-16F3-4A7F-98DBFA85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D1A26-4F55-2281-4AAB-EB7D2BF4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C09ED-7C4E-AB76-27F0-C2FCD6DB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5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1CAD-F80A-0091-35B1-5EED341D7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45D0B-FCFC-0C57-7F33-86B98F303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2353-AE84-BFCE-EBB4-4D052788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19A0-DC05-0CD2-16E2-920F1EB7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14471-D80F-F900-8668-F23026E8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9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AB833-09E0-54E6-7D10-5DF74A1A7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04D87-4A3A-399A-DCD7-720A5D855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6BB2C-8988-FFEA-C944-AA819C64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0A6FE-B4F2-61C7-87F2-FA0C1A4E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A99F-A158-C8AE-8513-AC780284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Text">
  <p:cSld name="Generic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ecf017965_0_138"/>
          <p:cNvSpPr/>
          <p:nvPr/>
        </p:nvSpPr>
        <p:spPr>
          <a:xfrm>
            <a:off x="135250" y="6332325"/>
            <a:ext cx="318900" cy="35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19;g7ecf017965_0_138"/>
          <p:cNvSpPr txBox="1"/>
          <p:nvPr/>
        </p:nvSpPr>
        <p:spPr>
          <a:xfrm>
            <a:off x="104350" y="6384725"/>
            <a:ext cx="3807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400" b="1" i="1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1400" b="1" i="1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" name="Google Shape;20;g7ecf017965_0_13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104350" y="3558340"/>
            <a:ext cx="11257477" cy="312408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g7ecf017965_0_138"/>
          <p:cNvSpPr>
            <a:spLocks noGrp="1"/>
          </p:cNvSpPr>
          <p:nvPr>
            <p:ph type="pic" idx="2"/>
          </p:nvPr>
        </p:nvSpPr>
        <p:spPr>
          <a:xfrm>
            <a:off x="0" y="0"/>
            <a:ext cx="110807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■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■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Trebuchet MS"/>
              <a:buChar char="■"/>
              <a:def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481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50734" y="1378338"/>
            <a:ext cx="1049248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846667" y="2009775"/>
            <a:ext cx="10496551" cy="160659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"/>
              </a:defRPr>
            </a:lvl1pPr>
            <a:lvl2pPr marL="742950" indent="-285750">
              <a:buFont typeface="Arial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charset="0"/>
              <a:buChar char="•"/>
              <a:defRPr sz="1800"/>
            </a:lvl4pPr>
            <a:lvl5pPr marL="2057400" indent="-228600">
              <a:buFont typeface="Arial" charset="0"/>
              <a:buChar char="•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9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50734" y="1378338"/>
            <a:ext cx="1046350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46668" y="2001077"/>
            <a:ext cx="5040000" cy="160659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latin typeface="Arial"/>
              </a:defRPr>
            </a:lvl1pPr>
            <a:lvl2pPr marL="742950" indent="-285750">
              <a:buFont typeface="Arial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charset="0"/>
              <a:buChar char="•"/>
              <a:defRPr sz="1800"/>
            </a:lvl4pPr>
            <a:lvl5pPr marL="2057400" indent="-228600">
              <a:buFont typeface="Arial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274243" y="2001077"/>
            <a:ext cx="5040000" cy="1606594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i="0" baseline="0">
                <a:latin typeface="Arial"/>
              </a:defRPr>
            </a:lvl1pPr>
            <a:lvl2pPr marL="742950" indent="-285750">
              <a:buFont typeface="Arial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charset="0"/>
              <a:buChar char="•"/>
              <a:defRPr sz="1800"/>
            </a:lvl4pPr>
            <a:lvl5pPr marL="2057400" indent="-228600">
              <a:buFont typeface="Arial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0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50734" y="1378338"/>
            <a:ext cx="1046350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46627" y="2001077"/>
            <a:ext cx="10467616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i="0" baseline="0">
                <a:latin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97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26869" y="1984009"/>
            <a:ext cx="5538196" cy="440764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06219" y="3415094"/>
            <a:ext cx="5149668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232" y="2147195"/>
            <a:ext cx="5145657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905234" y="3929812"/>
            <a:ext cx="5150652" cy="16065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1283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14/10/2023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5443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4902948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22/11/2022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30D51-1C88-D84B-B986-A8AB4A7D6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0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14/10/2023</a:t>
            </a:fld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263C-D8C9-A11A-1CF0-0D9C0E34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85D4-DD12-4E60-43C0-4221403D2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2386C-2778-34D1-1CCD-5A9E2D5D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ECAA8-2D41-2D4F-4A8D-FD3571DD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470B-0248-9A5A-2328-E7882616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15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2F5E4B93-92A2-AE4B-8FB5-D5357F295E92}" type="datetime1">
              <a:rPr lang="en-GB" smtClean="0"/>
              <a:t>14/10/2023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76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14/10/2023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544B9-31AD-3D41-BB4A-D601B1976454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47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14/10/2023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340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39C396C-E9B4-F84D-A5A0-82A30B0D72CD}" type="datetime1">
              <a:rPr lang="en-GB" smtClean="0"/>
              <a:t>14/10/2023</a:t>
            </a:fld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19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39C396C-E9B4-F84D-A5A0-82A30B0D72CD}" type="datetime1">
              <a:rPr lang="en-GB" smtClean="0"/>
              <a:t>14/10/2023</a:t>
            </a:fld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0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13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24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21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6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D2D7-884B-984E-B2D2-40070517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E51A3-50F4-2505-E603-70E622590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A1B1-9428-A1B3-9431-E5D5F346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2C23B-6E4A-0CB8-6C0C-3F1E7071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76CB-2006-C4AD-98F7-F29A7380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4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93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94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12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68366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52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1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8A8C-D933-4D7F-36FC-1F9AAAC9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2AE85-693E-32E7-02FC-69343C769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9CFAA-F4F9-F7AD-2D97-A4C04E20C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146F4-72B5-B84A-208C-7D524933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94D1D-CB52-615E-418C-14C73AB7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39BDE9-A536-57AD-B88A-6B26602D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00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42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0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96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6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9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6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20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18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4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304C-B48D-3FE4-A96B-CADF6B9A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B04E3-2F1F-C61A-D2CD-1C1F7A79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2AEC7-C956-DD18-5089-18DCA039A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4464D-8E6E-7EFF-6A82-245360E9D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1AF0A-2D09-926A-2AC2-F57F2DABD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1C21D7-1751-21B0-EC3A-208E73EA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194EA-4418-02DF-F4EA-D5FBA76B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D687-272D-49CB-9A3D-2397F045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84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9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24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75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9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48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58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5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6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4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C132-83A6-EC90-6044-BBBFB4EC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EA668-7B6E-8060-625A-EB3AB238D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13D12-8966-805F-7820-38B4E971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9416-D15A-8F90-0AC9-41F9A514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215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60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8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233AD-D4A9-4AFD-4B58-62B09546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A87E8-1FF7-25B4-D6BD-48AD17D9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17A1-7884-3349-6BE5-20113D48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F1FB-773A-F0C2-E9EF-D51D4B0D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B24E-A35D-A75C-65D8-ADCDC546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2BEA8-7774-7644-95FC-3A1C71DDC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10D2F-C992-1327-1051-13679AC9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D3E1E-559C-AF11-89C3-F0BE78FE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B0069-0E5A-ACAB-7D05-4DC3C1E8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1F7D2-8627-B706-CFD8-B636CAF8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0A598-0390-CF8F-D3FE-1F1A57D3B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0E51C-DEEE-4EFA-2EDB-2C63611B6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8D576-5545-7193-239A-2D350E60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76696-893B-C256-9563-F0FCF7CD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67B56-404E-2EFA-EE4C-773011BE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7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4.jp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668E1-568F-43D1-8451-5973C9B1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CF9B8-CB43-4C15-6909-393DFC4A7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CBB9-0CD7-BB6C-552C-6845C377B8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848EF-64FB-AB4D-9C93-8C348B5B442F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7BF5F-BD71-4B14-E2FD-44A7D6FAD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C9D89-B662-6740-F5C1-5CEA2EC4E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C8E92-C4A3-584C-983D-C268AEF3F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9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656D3-FE2B-6A44-92B0-3F68D7B9A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76741DC-DF85-3048-BB35-B30D52CEE7DA}" type="datetime1">
              <a:rPr lang="en-GB" smtClean="0"/>
              <a:t>14/10/2023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00E30-7857-7640-A456-05EB959AEF0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190300" y="549155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5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8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ser.ihtsdotools.org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rowser.ihtsdotools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rowser.ihtsdotools.org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B474EB_331C766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info@snomed.org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76DE55-DC8B-E035-8B16-9A2CB7BBA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Video 3" descr="3D Graphs">
            <a:extLst>
              <a:ext uri="{FF2B5EF4-FFF2-40B4-BE49-F238E27FC236}">
                <a16:creationId xmlns:a16="http://schemas.microsoft.com/office/drawing/2014/main" id="{05E59CE5-EC69-8F4E-DFF6-9449CA652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281950"/>
            <a:ext cx="12191979" cy="685798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283640-2A67-4F4D-B420-171D5FF4C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28337" y="-96460"/>
            <a:ext cx="11156869" cy="5483616"/>
          </a:xfrm>
          <a:custGeom>
            <a:avLst/>
            <a:gdLst>
              <a:gd name="connsiteX0" fmla="*/ 75351 w 11156869"/>
              <a:gd name="connsiteY0" fmla="*/ 5483616 h 5483616"/>
              <a:gd name="connsiteX1" fmla="*/ 11156869 w 11156869"/>
              <a:gd name="connsiteY1" fmla="*/ 5290187 h 5483616"/>
              <a:gd name="connsiteX2" fmla="*/ 5162089 w 11156869"/>
              <a:gd name="connsiteY2" fmla="*/ 753031 h 5483616"/>
              <a:gd name="connsiteX3" fmla="*/ 5077812 w 11156869"/>
              <a:gd name="connsiteY3" fmla="*/ 692507 h 5483616"/>
              <a:gd name="connsiteX4" fmla="*/ 2925063 w 11156869"/>
              <a:gd name="connsiteY4" fmla="*/ 1150 h 5483616"/>
              <a:gd name="connsiteX5" fmla="*/ 2691806 w 11156869"/>
              <a:gd name="connsiteY5" fmla="*/ 2336 h 5483616"/>
              <a:gd name="connsiteX6" fmla="*/ 94710 w 11156869"/>
              <a:gd name="connsiteY6" fmla="*/ 1073886 h 5483616"/>
              <a:gd name="connsiteX7" fmla="*/ 0 w 11156869"/>
              <a:gd name="connsiteY7" fmla="*/ 1166738 h 548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6869" h="5483616">
                <a:moveTo>
                  <a:pt x="75351" y="5483616"/>
                </a:moveTo>
                <a:lnTo>
                  <a:pt x="11156869" y="5290187"/>
                </a:lnTo>
                <a:lnTo>
                  <a:pt x="5162089" y="753031"/>
                </a:lnTo>
                <a:lnTo>
                  <a:pt x="5077812" y="692507"/>
                </a:lnTo>
                <a:cubicBezTo>
                  <a:pt x="4420350" y="245206"/>
                  <a:pt x="3671975" y="19009"/>
                  <a:pt x="2925063" y="1150"/>
                </a:cubicBezTo>
                <a:cubicBezTo>
                  <a:pt x="2847260" y="-711"/>
                  <a:pt x="2769472" y="-310"/>
                  <a:pt x="2691806" y="2336"/>
                </a:cubicBezTo>
                <a:cubicBezTo>
                  <a:pt x="1745236" y="34591"/>
                  <a:pt x="816534" y="400481"/>
                  <a:pt x="94710" y="1073886"/>
                </a:cubicBezTo>
                <a:lnTo>
                  <a:pt x="0" y="1166738"/>
                </a:lnTo>
                <a:close/>
              </a:path>
            </a:pathLst>
          </a:custGeom>
          <a:gradFill>
            <a:gsLst>
              <a:gs pos="32000">
                <a:schemeClr val="bg2">
                  <a:alpha val="65000"/>
                </a:schemeClr>
              </a:gs>
              <a:gs pos="100000">
                <a:schemeClr val="accent1">
                  <a:lumMod val="60000"/>
                  <a:lumOff val="40000"/>
                  <a:alpha val="7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00DE2-B38E-E296-700E-C566B06E0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823" y="222142"/>
            <a:ext cx="6355644" cy="2061473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SNOMED CT for real world clinical data research and population health analytics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363D4-10A6-E772-4D8E-37308339B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144" y="2729552"/>
            <a:ext cx="4139823" cy="14818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Charles Gutteridge</a:t>
            </a:r>
          </a:p>
          <a:p>
            <a:r>
              <a:rPr lang="en-US" dirty="0"/>
              <a:t>CCIO Barts Health NHS Trust</a:t>
            </a:r>
          </a:p>
          <a:p>
            <a:r>
              <a:rPr lang="en-US" dirty="0"/>
              <a:t>Clinical Engagement SNOMED International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AAB32-25A4-B5A9-6071-8A3FCF8B96CF}"/>
              </a:ext>
            </a:extLst>
          </p:cNvPr>
          <p:cNvSpPr txBox="1"/>
          <p:nvPr/>
        </p:nvSpPr>
        <p:spPr>
          <a:xfrm>
            <a:off x="463311" y="4880857"/>
            <a:ext cx="33184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Scientific Data </a:t>
            </a:r>
          </a:p>
          <a:p>
            <a:r>
              <a:rPr lang="en-US" sz="2800" b="1" dirty="0"/>
              <a:t>Resources Forum</a:t>
            </a:r>
          </a:p>
          <a:p>
            <a:r>
              <a:rPr lang="en-US" sz="2800" b="1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29654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5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754E628-F925-9152-D4DE-9C9133C7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E77E92-EAF0-1757-A00C-863222FF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08" y="1365504"/>
            <a:ext cx="13689513" cy="73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9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04517-A0E0-079E-6D4B-A83B45542BDD}"/>
              </a:ext>
            </a:extLst>
          </p:cNvPr>
          <p:cNvSpPr txBox="1"/>
          <p:nvPr/>
        </p:nvSpPr>
        <p:spPr>
          <a:xfrm>
            <a:off x="838200" y="3812312"/>
            <a:ext cx="74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80146002 |Excision of appendix (procedure)|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9EF8F-BAD9-DE8B-C769-0D782241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Pre-coordinated expression</a:t>
            </a:r>
          </a:p>
        </p:txBody>
      </p:sp>
    </p:spTree>
    <p:extLst>
      <p:ext uri="{BB962C8B-B14F-4D97-AF65-F5344CB8AC3E}">
        <p14:creationId xmlns:p14="http://schemas.microsoft.com/office/powerpoint/2010/main" val="288283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8CA24-8320-1BFC-A5CB-0401E23BDF79}"/>
              </a:ext>
            </a:extLst>
          </p:cNvPr>
          <p:cNvSpPr txBox="1"/>
          <p:nvPr/>
        </p:nvSpPr>
        <p:spPr>
          <a:xfrm>
            <a:off x="914400" y="1418897"/>
            <a:ext cx="943245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EquivalentClasses</a:t>
            </a:r>
            <a:r>
              <a:rPr lang="en-US" dirty="0"/>
              <a:t>(</a:t>
            </a:r>
          </a:p>
          <a:p>
            <a:r>
              <a:rPr lang="en-US" dirty="0"/>
              <a:t>	:80146002 |Excision of appendix (procedure)|</a:t>
            </a:r>
          </a:p>
          <a:p>
            <a:r>
              <a:rPr lang="en-US" dirty="0"/>
              <a:t>	</a:t>
            </a:r>
            <a:r>
              <a:rPr lang="en-US" dirty="0" err="1"/>
              <a:t>ObjectIntersectionOf</a:t>
            </a:r>
            <a:r>
              <a:rPr lang="en-US" dirty="0"/>
              <a:t>(</a:t>
            </a:r>
          </a:p>
          <a:p>
            <a:r>
              <a:rPr lang="en-US" dirty="0"/>
              <a:t>		:71388002 |Procedure (procedure)|</a:t>
            </a:r>
          </a:p>
          <a:p>
            <a:r>
              <a:rPr lang="en-US" dirty="0"/>
              <a:t>		</a:t>
            </a:r>
            <a:r>
              <a:rPr lang="en-US" dirty="0" err="1"/>
              <a:t>ObjectSomeValuesFrom</a:t>
            </a:r>
            <a:r>
              <a:rPr lang="en-US" dirty="0"/>
              <a:t>(</a:t>
            </a:r>
          </a:p>
          <a:p>
            <a:r>
              <a:rPr lang="en-US" dirty="0"/>
              <a:t>			:609096000 |Role group (attribute)|</a:t>
            </a:r>
          </a:p>
          <a:p>
            <a:r>
              <a:rPr lang="en-US" dirty="0"/>
              <a:t>			</a:t>
            </a:r>
            <a:r>
              <a:rPr lang="en-US" dirty="0" err="1"/>
              <a:t>ObjectIntersectionOf</a:t>
            </a:r>
            <a:r>
              <a:rPr lang="en-US" dirty="0"/>
              <a:t>(</a:t>
            </a:r>
          </a:p>
          <a:p>
            <a:r>
              <a:rPr lang="en-US" dirty="0"/>
              <a:t>				</a:t>
            </a:r>
            <a:r>
              <a:rPr lang="en-US" dirty="0" err="1"/>
              <a:t>ObjectSomeValuesFrom</a:t>
            </a:r>
            <a:r>
              <a:rPr lang="en-US" dirty="0"/>
              <a:t>(</a:t>
            </a:r>
          </a:p>
          <a:p>
            <a:r>
              <a:rPr lang="en-US" dirty="0"/>
              <a:t>					:260686004 |Method (attribute)|</a:t>
            </a:r>
          </a:p>
          <a:p>
            <a:r>
              <a:rPr lang="en-US" dirty="0"/>
              <a:t>					:129304002 |Excision - action (qualifier value)|</a:t>
            </a:r>
          </a:p>
          <a:p>
            <a:r>
              <a:rPr lang="en-US" dirty="0"/>
              <a:t>				)</a:t>
            </a:r>
          </a:p>
          <a:p>
            <a:r>
              <a:rPr lang="en-US" dirty="0"/>
              <a:t>				</a:t>
            </a:r>
            <a:r>
              <a:rPr lang="en-US" dirty="0" err="1"/>
              <a:t>ObjectSomeValuesFrom</a:t>
            </a:r>
            <a:r>
              <a:rPr lang="en-US" dirty="0"/>
              <a:t>(</a:t>
            </a:r>
          </a:p>
          <a:p>
            <a:r>
              <a:rPr lang="en-US" dirty="0"/>
              <a:t>					:405813007 |Procedure site - Direct (attribute)|</a:t>
            </a:r>
          </a:p>
          <a:p>
            <a:r>
              <a:rPr lang="en-US" dirty="0"/>
              <a:t>					:66754008 |Appendix structure (body structure)|</a:t>
            </a:r>
          </a:p>
          <a:p>
            <a:r>
              <a:rPr lang="en-US" dirty="0"/>
              <a:t>				)</a:t>
            </a:r>
          </a:p>
          <a:p>
            <a:r>
              <a:rPr lang="en-US" dirty="0"/>
              <a:t>			)</a:t>
            </a:r>
          </a:p>
          <a:p>
            <a:r>
              <a:rPr lang="en-US" dirty="0"/>
              <a:t>		)</a:t>
            </a:r>
          </a:p>
          <a:p>
            <a:r>
              <a:rPr lang="en-US" dirty="0"/>
              <a:t>	)</a:t>
            </a:r>
          </a:p>
          <a:p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CD1A3-1101-8F9B-847D-289C6203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72" y="49815"/>
            <a:ext cx="10515600" cy="1325563"/>
          </a:xfrm>
        </p:spPr>
        <p:txBody>
          <a:bodyPr/>
          <a:lstStyle/>
          <a:p>
            <a:r>
              <a:rPr lang="en-US" dirty="0"/>
              <a:t>Expression from class axiom definition</a:t>
            </a:r>
          </a:p>
        </p:txBody>
      </p:sp>
    </p:spTree>
    <p:extLst>
      <p:ext uri="{BB962C8B-B14F-4D97-AF65-F5344CB8AC3E}">
        <p14:creationId xmlns:p14="http://schemas.microsoft.com/office/powerpoint/2010/main" val="128457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36D-0709-18EE-BC29-031472B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Expression from inferred concept definition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6D168-C166-AD84-8C95-D4DB827A85BA}"/>
              </a:ext>
            </a:extLst>
          </p:cNvPr>
          <p:cNvSpPr txBox="1"/>
          <p:nvPr/>
        </p:nvSpPr>
        <p:spPr>
          <a:xfrm>
            <a:off x="838200" y="3144907"/>
            <a:ext cx="7399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=== 27010001 |Partial excision of large intestine (procedure)| + 8613002 |Operation on appendix (procedure)| : { 260686004 |Method (attribute)| = 129304002 |Excision - action (qualifier value)|, 405813007 |Procedure site - Direct (attribute)| = 66754008 |Appendix structure (body structure)| }</a:t>
            </a:r>
          </a:p>
        </p:txBody>
      </p:sp>
    </p:spTree>
    <p:extLst>
      <p:ext uri="{BB962C8B-B14F-4D97-AF65-F5344CB8AC3E}">
        <p14:creationId xmlns:p14="http://schemas.microsoft.com/office/powerpoint/2010/main" val="317879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29E40C-3050-68A1-9A73-4FAE5970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60" y="643467"/>
            <a:ext cx="917048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5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0862F-4A97-844F-9FA4-FCEA719D9B89}"/>
              </a:ext>
            </a:extLst>
          </p:cNvPr>
          <p:cNvSpPr txBox="1"/>
          <p:nvPr/>
        </p:nvSpPr>
        <p:spPr>
          <a:xfrm>
            <a:off x="4390697" y="2708362"/>
            <a:ext cx="3132083" cy="9233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174041007</a:t>
            </a:r>
          </a:p>
          <a:p>
            <a:pPr algn="ctr"/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37E6AC-12E0-6243-B586-442C83E64DB3}"/>
              </a:ext>
            </a:extLst>
          </p:cNvPr>
          <p:cNvCxnSpPr>
            <a:cxnSpLocks/>
          </p:cNvCxnSpPr>
          <p:nvPr/>
        </p:nvCxnSpPr>
        <p:spPr>
          <a:xfrm flipH="1" flipV="1">
            <a:off x="2816773" y="2075793"/>
            <a:ext cx="1492468" cy="570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B1CC3B-15CF-5C47-9740-04450A956C26}"/>
              </a:ext>
            </a:extLst>
          </p:cNvPr>
          <p:cNvCxnSpPr>
            <a:cxnSpLocks/>
          </p:cNvCxnSpPr>
          <p:nvPr/>
        </p:nvCxnSpPr>
        <p:spPr>
          <a:xfrm flipH="1">
            <a:off x="2998076" y="3710152"/>
            <a:ext cx="1295400" cy="4099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E5BB3B-0AC4-C640-A353-E8FBBA6629BE}"/>
              </a:ext>
            </a:extLst>
          </p:cNvPr>
          <p:cNvCxnSpPr>
            <a:cxnSpLocks/>
          </p:cNvCxnSpPr>
          <p:nvPr/>
        </p:nvCxnSpPr>
        <p:spPr>
          <a:xfrm flipV="1">
            <a:off x="7620000" y="2075793"/>
            <a:ext cx="1481959" cy="570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6935F6-FBB9-EC45-A8D6-6E16A4DB4637}"/>
              </a:ext>
            </a:extLst>
          </p:cNvPr>
          <p:cNvCxnSpPr>
            <a:cxnSpLocks/>
          </p:cNvCxnSpPr>
          <p:nvPr/>
        </p:nvCxnSpPr>
        <p:spPr>
          <a:xfrm>
            <a:off x="5838496" y="3704897"/>
            <a:ext cx="0" cy="12664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E59415-862B-3945-BD3B-8BE1ACE8D2A4}"/>
              </a:ext>
            </a:extLst>
          </p:cNvPr>
          <p:cNvCxnSpPr>
            <a:cxnSpLocks/>
          </p:cNvCxnSpPr>
          <p:nvPr/>
        </p:nvCxnSpPr>
        <p:spPr>
          <a:xfrm>
            <a:off x="7620000" y="3636579"/>
            <a:ext cx="1397876" cy="6411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7FD918B-2D17-A749-BCD3-D146FC2300E9}"/>
              </a:ext>
            </a:extLst>
          </p:cNvPr>
          <p:cNvSpPr txBox="1"/>
          <p:nvPr/>
        </p:nvSpPr>
        <p:spPr>
          <a:xfrm>
            <a:off x="8318938" y="2385848"/>
            <a:ext cx="19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26068004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AB39D-21ED-AD47-8652-4D01BBB42403}"/>
              </a:ext>
            </a:extLst>
          </p:cNvPr>
          <p:cNvSpPr txBox="1"/>
          <p:nvPr/>
        </p:nvSpPr>
        <p:spPr>
          <a:xfrm>
            <a:off x="9025759" y="1811565"/>
            <a:ext cx="19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12934002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32001-4D4B-E849-8531-2C875076354C}"/>
              </a:ext>
            </a:extLst>
          </p:cNvPr>
          <p:cNvSpPr txBox="1"/>
          <p:nvPr/>
        </p:nvSpPr>
        <p:spPr>
          <a:xfrm>
            <a:off x="8211207" y="3520231"/>
            <a:ext cx="299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405813007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C21F4-D0A3-7E48-BAAF-CE55E6433126}"/>
              </a:ext>
            </a:extLst>
          </p:cNvPr>
          <p:cNvSpPr txBox="1"/>
          <p:nvPr/>
        </p:nvSpPr>
        <p:spPr>
          <a:xfrm>
            <a:off x="9017876" y="4093044"/>
            <a:ext cx="224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66754008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8E4EBD-AB0B-C149-A4E9-78B384E8ADA9}"/>
              </a:ext>
            </a:extLst>
          </p:cNvPr>
          <p:cNvSpPr txBox="1"/>
          <p:nvPr/>
        </p:nvSpPr>
        <p:spPr>
          <a:xfrm>
            <a:off x="5142186" y="4989787"/>
            <a:ext cx="19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71388002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1785A-D488-C846-AF45-52787331B9F1}"/>
              </a:ext>
            </a:extLst>
          </p:cNvPr>
          <p:cNvSpPr txBox="1"/>
          <p:nvPr/>
        </p:nvSpPr>
        <p:spPr>
          <a:xfrm>
            <a:off x="5838496" y="4120055"/>
            <a:ext cx="19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116680003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1A304E-1E4D-9143-83AF-0EA2EF9341EB}"/>
              </a:ext>
            </a:extLst>
          </p:cNvPr>
          <p:cNvSpPr txBox="1"/>
          <p:nvPr/>
        </p:nvSpPr>
        <p:spPr>
          <a:xfrm>
            <a:off x="1958878" y="3451913"/>
            <a:ext cx="1563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425391005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FC616-F734-824D-9E73-D0109995CCCF}"/>
              </a:ext>
            </a:extLst>
          </p:cNvPr>
          <p:cNvSpPr txBox="1"/>
          <p:nvPr/>
        </p:nvSpPr>
        <p:spPr>
          <a:xfrm>
            <a:off x="1614639" y="4193628"/>
            <a:ext cx="19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86174004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CF4B24-F703-414C-8F5C-34EA06BD5799}"/>
              </a:ext>
            </a:extLst>
          </p:cNvPr>
          <p:cNvSpPr txBox="1"/>
          <p:nvPr/>
        </p:nvSpPr>
        <p:spPr>
          <a:xfrm>
            <a:off x="1965434" y="2550495"/>
            <a:ext cx="250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268087009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413F8-BA81-754F-B703-71D2201A21D4}"/>
              </a:ext>
            </a:extLst>
          </p:cNvPr>
          <p:cNvSpPr txBox="1"/>
          <p:nvPr/>
        </p:nvSpPr>
        <p:spPr>
          <a:xfrm>
            <a:off x="1258613" y="1833743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25876001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CE7A3-8449-AE09-17B2-17CC9416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readable code</a:t>
            </a:r>
          </a:p>
        </p:txBody>
      </p:sp>
    </p:spTree>
    <p:extLst>
      <p:ext uri="{BB962C8B-B14F-4D97-AF65-F5344CB8AC3E}">
        <p14:creationId xmlns:p14="http://schemas.microsoft.com/office/powerpoint/2010/main" val="328674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7F7297-15B6-FC40-551C-6400E7A85519}"/>
              </a:ext>
            </a:extLst>
          </p:cNvPr>
          <p:cNvSpPr txBox="1"/>
          <p:nvPr/>
        </p:nvSpPr>
        <p:spPr>
          <a:xfrm>
            <a:off x="838200" y="183268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116680003 |Is a (attribute)|</a:t>
            </a:r>
          </a:p>
          <a:p>
            <a:r>
              <a:rPr lang="en-US" dirty="0"/>
              <a:t>71388002   |Procedure (procedure)|</a:t>
            </a:r>
          </a:p>
          <a:p>
            <a:r>
              <a:rPr lang="en-US" dirty="0"/>
              <a:t>260686004 |Method|</a:t>
            </a:r>
          </a:p>
          <a:p>
            <a:r>
              <a:rPr lang="en-US" dirty="0"/>
              <a:t>129304002 |Excision - action (qualifier value)|</a:t>
            </a:r>
          </a:p>
          <a:p>
            <a:r>
              <a:rPr lang="en-US" dirty="0"/>
              <a:t>405813007 |Procedure site - Direct (attribute)|</a:t>
            </a:r>
          </a:p>
          <a:p>
            <a:r>
              <a:rPr lang="en-US" dirty="0"/>
              <a:t>66754008   |Appendix structure (body structure)|</a:t>
            </a:r>
          </a:p>
          <a:p>
            <a:r>
              <a:rPr lang="en-US" dirty="0"/>
              <a:t>260870009 |Priority (attribute)|</a:t>
            </a:r>
          </a:p>
          <a:p>
            <a:r>
              <a:rPr lang="en-US" dirty="0"/>
              <a:t>25876001   |Emergency (qualifier value)|</a:t>
            </a:r>
          </a:p>
          <a:p>
            <a:r>
              <a:rPr lang="en-US" dirty="0"/>
              <a:t>425391005 |Using access device (attribute)|</a:t>
            </a:r>
          </a:p>
          <a:p>
            <a:r>
              <a:rPr lang="en-US" dirty="0"/>
              <a:t>86174004   |Laparoscope, device (physical object)|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D137F-7982-B7CA-9E19-27C076F1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readable equivalents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5CF95-0042-6DB9-A6A3-9BC34554D10F}"/>
              </a:ext>
            </a:extLst>
          </p:cNvPr>
          <p:cNvSpPr txBox="1"/>
          <p:nvPr/>
        </p:nvSpPr>
        <p:spPr>
          <a:xfrm>
            <a:off x="838200" y="5433848"/>
            <a:ext cx="11289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174041007 |Laparoscopic emergency appendectomy (procedure)|</a:t>
            </a:r>
          </a:p>
        </p:txBody>
      </p:sp>
    </p:spTree>
    <p:extLst>
      <p:ext uri="{BB962C8B-B14F-4D97-AF65-F5344CB8AC3E}">
        <p14:creationId xmlns:p14="http://schemas.microsoft.com/office/powerpoint/2010/main" val="307765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0862F-4A97-844F-9FA4-FCEA719D9B89}"/>
              </a:ext>
            </a:extLst>
          </p:cNvPr>
          <p:cNvSpPr txBox="1"/>
          <p:nvPr/>
        </p:nvSpPr>
        <p:spPr>
          <a:xfrm>
            <a:off x="4390697" y="2708362"/>
            <a:ext cx="3132083" cy="9233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174041007 |Laparoscopic emergency appendectomy (procedure)|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37E6AC-12E0-6243-B586-442C83E64DB3}"/>
              </a:ext>
            </a:extLst>
          </p:cNvPr>
          <p:cNvCxnSpPr>
            <a:cxnSpLocks/>
          </p:cNvCxnSpPr>
          <p:nvPr/>
        </p:nvCxnSpPr>
        <p:spPr>
          <a:xfrm flipH="1" flipV="1">
            <a:off x="2816773" y="2075793"/>
            <a:ext cx="1492468" cy="570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B1CC3B-15CF-5C47-9740-04450A956C26}"/>
              </a:ext>
            </a:extLst>
          </p:cNvPr>
          <p:cNvCxnSpPr>
            <a:cxnSpLocks/>
          </p:cNvCxnSpPr>
          <p:nvPr/>
        </p:nvCxnSpPr>
        <p:spPr>
          <a:xfrm flipH="1">
            <a:off x="3056217" y="3704897"/>
            <a:ext cx="1253024" cy="6224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E5BB3B-0AC4-C640-A353-E8FBBA6629BE}"/>
              </a:ext>
            </a:extLst>
          </p:cNvPr>
          <p:cNvCxnSpPr>
            <a:cxnSpLocks/>
          </p:cNvCxnSpPr>
          <p:nvPr/>
        </p:nvCxnSpPr>
        <p:spPr>
          <a:xfrm flipV="1">
            <a:off x="7620000" y="2075793"/>
            <a:ext cx="1481959" cy="5701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6935F6-FBB9-EC45-A8D6-6E16A4DB4637}"/>
              </a:ext>
            </a:extLst>
          </p:cNvPr>
          <p:cNvCxnSpPr>
            <a:cxnSpLocks/>
          </p:cNvCxnSpPr>
          <p:nvPr/>
        </p:nvCxnSpPr>
        <p:spPr>
          <a:xfrm>
            <a:off x="5838496" y="3704897"/>
            <a:ext cx="0" cy="12664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E59415-862B-3945-BD3B-8BE1ACE8D2A4}"/>
              </a:ext>
            </a:extLst>
          </p:cNvPr>
          <p:cNvCxnSpPr>
            <a:cxnSpLocks/>
          </p:cNvCxnSpPr>
          <p:nvPr/>
        </p:nvCxnSpPr>
        <p:spPr>
          <a:xfrm>
            <a:off x="7620000" y="3636579"/>
            <a:ext cx="1397876" cy="6411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7FD918B-2D17-A749-BCD3-D146FC2300E9}"/>
              </a:ext>
            </a:extLst>
          </p:cNvPr>
          <p:cNvSpPr txBox="1"/>
          <p:nvPr/>
        </p:nvSpPr>
        <p:spPr>
          <a:xfrm>
            <a:off x="8318937" y="2385848"/>
            <a:ext cx="281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260686004 |Method (attribute)|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AB39D-21ED-AD47-8652-4D01BBB42403}"/>
              </a:ext>
            </a:extLst>
          </p:cNvPr>
          <p:cNvSpPr txBox="1"/>
          <p:nvPr/>
        </p:nvSpPr>
        <p:spPr>
          <a:xfrm>
            <a:off x="9104585" y="1519139"/>
            <a:ext cx="2982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129304002 |Excision - action (qualifier value)|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32001-4D4B-E849-8531-2C875076354C}"/>
              </a:ext>
            </a:extLst>
          </p:cNvPr>
          <p:cNvSpPr txBox="1"/>
          <p:nvPr/>
        </p:nvSpPr>
        <p:spPr>
          <a:xfrm>
            <a:off x="8318937" y="3213225"/>
            <a:ext cx="2992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405813007 |Procedure site - Direct (attribute)|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9C21F4-D0A3-7E48-BAAF-CE55E6433126}"/>
              </a:ext>
            </a:extLst>
          </p:cNvPr>
          <p:cNvSpPr txBox="1"/>
          <p:nvPr/>
        </p:nvSpPr>
        <p:spPr>
          <a:xfrm>
            <a:off x="9017876" y="4093044"/>
            <a:ext cx="306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66754008 |Appendix structure (body structure)|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8E4EBD-AB0B-C149-A4E9-78B384E8ADA9}"/>
              </a:ext>
            </a:extLst>
          </p:cNvPr>
          <p:cNvSpPr txBox="1"/>
          <p:nvPr/>
        </p:nvSpPr>
        <p:spPr>
          <a:xfrm>
            <a:off x="4766446" y="4981903"/>
            <a:ext cx="238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71388002 |Procedure (procedure)|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1785A-D488-C846-AF45-52787331B9F1}"/>
              </a:ext>
            </a:extLst>
          </p:cNvPr>
          <p:cNvSpPr txBox="1"/>
          <p:nvPr/>
        </p:nvSpPr>
        <p:spPr>
          <a:xfrm>
            <a:off x="5905818" y="3954544"/>
            <a:ext cx="190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116680003 |Is a (attribute)|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1A304E-1E4D-9143-83AF-0EA2EF9341EB}"/>
              </a:ext>
            </a:extLst>
          </p:cNvPr>
          <p:cNvSpPr txBox="1"/>
          <p:nvPr/>
        </p:nvSpPr>
        <p:spPr>
          <a:xfrm>
            <a:off x="1517127" y="3381731"/>
            <a:ext cx="268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425391005 |Using access device (attribute)|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0FC616-F734-824D-9E73-D0109995CCCF}"/>
              </a:ext>
            </a:extLst>
          </p:cNvPr>
          <p:cNvSpPr txBox="1"/>
          <p:nvPr/>
        </p:nvSpPr>
        <p:spPr>
          <a:xfrm>
            <a:off x="642795" y="4264049"/>
            <a:ext cx="284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86174004 |Laparoscope, device (physical object)|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CF4B24-F703-414C-8F5C-34EA06BD5799}"/>
              </a:ext>
            </a:extLst>
          </p:cNvPr>
          <p:cNvSpPr txBox="1"/>
          <p:nvPr/>
        </p:nvSpPr>
        <p:spPr>
          <a:xfrm>
            <a:off x="1485244" y="2440807"/>
            <a:ext cx="250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260870009 |Priority (attribute)|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413F8-BA81-754F-B703-71D2201A21D4}"/>
              </a:ext>
            </a:extLst>
          </p:cNvPr>
          <p:cNvSpPr txBox="1"/>
          <p:nvPr/>
        </p:nvSpPr>
        <p:spPr>
          <a:xfrm>
            <a:off x="497929" y="1568768"/>
            <a:ext cx="250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25876001 |Emergency (qualifier value)|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CE7A3-8449-AE09-17B2-17CC9416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Decoded for humans</a:t>
            </a:r>
          </a:p>
        </p:txBody>
      </p:sp>
    </p:spTree>
    <p:extLst>
      <p:ext uri="{BB962C8B-B14F-4D97-AF65-F5344CB8AC3E}">
        <p14:creationId xmlns:p14="http://schemas.microsoft.com/office/powerpoint/2010/main" val="136097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2B3C4F0-82CB-4753-1544-5DA0B781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25417"/>
            <a:ext cx="10905066" cy="52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64F32-652B-4547-B57E-6F7C3271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Towards the end Goal of static record </a:t>
            </a:r>
            <a:br>
              <a:rPr lang="en-US" sz="3700" dirty="0"/>
            </a:br>
            <a:r>
              <a:rPr lang="en-US" sz="3700" dirty="0"/>
              <a:t>Becoming Interactive Machine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88456C-4F8F-42E3-A433-BA53271208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088" y="2292350"/>
          <a:ext cx="1069181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71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BCDE-2488-F5E9-E2D0-A3A8E0FD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terminologies</a:t>
            </a:r>
            <a:br>
              <a:rPr lang="en-US" dirty="0"/>
            </a:br>
            <a:r>
              <a:rPr lang="en-US" dirty="0"/>
              <a:t>From NLP to Maps to Reference Sets</a:t>
            </a:r>
          </a:p>
        </p:txBody>
      </p:sp>
      <p:pic>
        <p:nvPicPr>
          <p:cNvPr id="5" name="Content Placeholder 4" descr="A computer screen with a diagram&#10;&#10;Description automatically generated with medium confidence">
            <a:extLst>
              <a:ext uri="{FF2B5EF4-FFF2-40B4-BE49-F238E27FC236}">
                <a16:creationId xmlns:a16="http://schemas.microsoft.com/office/drawing/2014/main" id="{EAFFEDA9-240E-DA9B-EBAE-2B680B10B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272" y="1562101"/>
            <a:ext cx="8873455" cy="5167312"/>
          </a:xfrm>
        </p:spPr>
      </p:pic>
    </p:spTree>
    <p:extLst>
      <p:ext uri="{BB962C8B-B14F-4D97-AF65-F5344CB8AC3E}">
        <p14:creationId xmlns:p14="http://schemas.microsoft.com/office/powerpoint/2010/main" val="126120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8A2E31-8196-9C6F-74D4-66845AF9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779" y="643467"/>
            <a:ext cx="4150442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5C0C5-E4A9-8182-ADCF-B931EEC3A222}"/>
              </a:ext>
            </a:extLst>
          </p:cNvPr>
          <p:cNvSpPr txBox="1"/>
          <p:nvPr/>
        </p:nvSpPr>
        <p:spPr>
          <a:xfrm>
            <a:off x="9219216" y="5212412"/>
            <a:ext cx="233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Browser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07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D9B33A-DCAC-75DE-13A1-8CDE3BFFA533}"/>
              </a:ext>
            </a:extLst>
          </p:cNvPr>
          <p:cNvSpPr txBox="1"/>
          <p:nvPr/>
        </p:nvSpPr>
        <p:spPr>
          <a:xfrm>
            <a:off x="648676" y="423164"/>
            <a:ext cx="625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Using SNOMED Relationships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991C4-1804-8A6E-6DBE-86C9546A0F2D}"/>
              </a:ext>
            </a:extLst>
          </p:cNvPr>
          <p:cNvSpPr txBox="1"/>
          <p:nvPr/>
        </p:nvSpPr>
        <p:spPr>
          <a:xfrm>
            <a:off x="259644" y="3105834"/>
            <a:ext cx="1917063" cy="64633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Concepts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41511-A7F4-9A66-A7B4-27886CA84B26}"/>
              </a:ext>
            </a:extLst>
          </p:cNvPr>
          <p:cNvSpPr txBox="1"/>
          <p:nvPr/>
        </p:nvSpPr>
        <p:spPr>
          <a:xfrm>
            <a:off x="2732253" y="1732584"/>
            <a:ext cx="2244718" cy="10772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Subtype</a:t>
            </a:r>
          </a:p>
          <a:p>
            <a:pPr algn="ctr"/>
            <a:r>
              <a:rPr lang="en-US" sz="3200" dirty="0"/>
              <a:t>Relationship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21930-4C32-B13F-3102-CFAFDBB4DEB8}"/>
              </a:ext>
            </a:extLst>
          </p:cNvPr>
          <p:cNvSpPr txBox="1"/>
          <p:nvPr/>
        </p:nvSpPr>
        <p:spPr>
          <a:xfrm>
            <a:off x="2732253" y="4165339"/>
            <a:ext cx="2244718" cy="10772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Attribute</a:t>
            </a:r>
          </a:p>
          <a:p>
            <a:pPr algn="ctr"/>
            <a:r>
              <a:rPr lang="en-US" sz="3200" dirty="0"/>
              <a:t>Relationship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A52BB-561B-4A7A-B4B8-5AC0C08E5F40}"/>
              </a:ext>
            </a:extLst>
          </p:cNvPr>
          <p:cNvSpPr txBox="1"/>
          <p:nvPr/>
        </p:nvSpPr>
        <p:spPr>
          <a:xfrm>
            <a:off x="5667364" y="1732584"/>
            <a:ext cx="2244718" cy="10772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Is_A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B5E7F-0A08-D5DB-60C6-A39EE1D5FD7B}"/>
              </a:ext>
            </a:extLst>
          </p:cNvPr>
          <p:cNvSpPr txBox="1"/>
          <p:nvPr/>
        </p:nvSpPr>
        <p:spPr>
          <a:xfrm>
            <a:off x="5667364" y="4165339"/>
            <a:ext cx="2244718" cy="10772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a</a:t>
            </a:r>
          </a:p>
          <a:p>
            <a:pPr algn="ctr"/>
            <a:r>
              <a:rPr lang="en-US" sz="3200" dirty="0"/>
              <a:t>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21119-DD54-23B0-92BC-8AB7236B906E}"/>
              </a:ext>
            </a:extLst>
          </p:cNvPr>
          <p:cNvSpPr txBox="1"/>
          <p:nvPr/>
        </p:nvSpPr>
        <p:spPr>
          <a:xfrm>
            <a:off x="8602475" y="1732584"/>
            <a:ext cx="3072636" cy="1200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Aggregation</a:t>
            </a:r>
          </a:p>
          <a:p>
            <a:r>
              <a:rPr lang="en-US" sz="3600" dirty="0"/>
              <a:t>Finding cohorts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AEF1D-29F8-5E04-3764-4D8E7416178E}"/>
              </a:ext>
            </a:extLst>
          </p:cNvPr>
          <p:cNvSpPr txBox="1"/>
          <p:nvPr/>
        </p:nvSpPr>
        <p:spPr>
          <a:xfrm>
            <a:off x="8602473" y="4165339"/>
            <a:ext cx="3072636" cy="120032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Semantic </a:t>
            </a:r>
          </a:p>
          <a:p>
            <a:r>
              <a:rPr lang="en-US" sz="3600" dirty="0"/>
              <a:t>queries</a:t>
            </a:r>
          </a:p>
        </p:txBody>
      </p:sp>
    </p:spTree>
    <p:extLst>
      <p:ext uri="{BB962C8B-B14F-4D97-AF65-F5344CB8AC3E}">
        <p14:creationId xmlns:p14="http://schemas.microsoft.com/office/powerpoint/2010/main" val="3222164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4A1408A-6352-E64F-BEF0-8351D52E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22250"/>
            <a:ext cx="59055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35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E5B8A5-66D1-1362-3AAB-F8D2D07236D6}"/>
              </a:ext>
            </a:extLst>
          </p:cNvPr>
          <p:cNvSpPr txBox="1"/>
          <p:nvPr/>
        </p:nvSpPr>
        <p:spPr>
          <a:xfrm>
            <a:off x="736065" y="367809"/>
            <a:ext cx="10719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Demonstration of a human view  of the Machine Readable Concept Model  showing procedure domain </a:t>
            </a:r>
          </a:p>
          <a:p>
            <a:r>
              <a:rPr lang="en-US" sz="3600" dirty="0"/>
              <a:t>and allowable relationships  and attribute relationships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A109A4D-D615-7E07-029D-7FA0228E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" y="2122135"/>
            <a:ext cx="5871921" cy="29130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052BA24-3A6E-A4DE-21F1-B66313F4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010" y="3381963"/>
            <a:ext cx="5331567" cy="3108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4B925-BD83-AB6E-C6C7-28B98085303D}"/>
              </a:ext>
            </a:extLst>
          </p:cNvPr>
          <p:cNvSpPr txBox="1"/>
          <p:nvPr/>
        </p:nvSpPr>
        <p:spPr>
          <a:xfrm>
            <a:off x="1209100" y="5168564"/>
            <a:ext cx="311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https://</a:t>
            </a:r>
            <a:r>
              <a:rPr lang="en-US" i="1" dirty="0" err="1">
                <a:solidFill>
                  <a:schemeClr val="accent1"/>
                </a:solidFill>
              </a:rPr>
              <a:t>browser.ihtsdotools.org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924318-B0D2-1F8D-89A6-4E73AD99FDDE}"/>
              </a:ext>
            </a:extLst>
          </p:cNvPr>
          <p:cNvSpPr/>
          <p:nvPr/>
        </p:nvSpPr>
        <p:spPr>
          <a:xfrm>
            <a:off x="2755076" y="3693227"/>
            <a:ext cx="771896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698FF3B-FB2F-789F-0762-E3209EAA9F7D}"/>
              </a:ext>
            </a:extLst>
          </p:cNvPr>
          <p:cNvSpPr/>
          <p:nvPr/>
        </p:nvSpPr>
        <p:spPr>
          <a:xfrm>
            <a:off x="6153827" y="4108863"/>
            <a:ext cx="330102" cy="2137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284E4-E5FE-C8D6-FE6B-F0D4C08645B1}"/>
              </a:ext>
            </a:extLst>
          </p:cNvPr>
          <p:cNvSpPr txBox="1"/>
          <p:nvPr/>
        </p:nvSpPr>
        <p:spPr>
          <a:xfrm>
            <a:off x="1448837" y="5894963"/>
            <a:ext cx="28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MRCM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90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2C8D1A-E3F3-1FAA-6CB7-D134F106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2" y="643466"/>
            <a:ext cx="1046209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5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nfinite question marks in 3D rendering">
            <a:extLst>
              <a:ext uri="{FF2B5EF4-FFF2-40B4-BE49-F238E27FC236}">
                <a16:creationId xmlns:a16="http://schemas.microsoft.com/office/drawing/2014/main" id="{1B4957C5-40BA-B8B9-55E9-D09A8FF74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" r="1068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18434-5E27-1820-D0D1-A9E07D97CD49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Real world data 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7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84D059-BBA5-CED1-916A-0EB72731E28E}"/>
              </a:ext>
            </a:extLst>
          </p:cNvPr>
          <p:cNvSpPr txBox="1"/>
          <p:nvPr/>
        </p:nvSpPr>
        <p:spPr>
          <a:xfrm>
            <a:off x="672662" y="977463"/>
            <a:ext cx="1148327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Show me all the </a:t>
            </a:r>
            <a:r>
              <a:rPr lang="en-US" sz="5400" dirty="0">
                <a:solidFill>
                  <a:srgbClr val="FF0000"/>
                </a:solidFill>
              </a:rPr>
              <a:t>Genes</a:t>
            </a:r>
            <a:r>
              <a:rPr lang="en-US" sz="5400" dirty="0"/>
              <a:t> with somatic</a:t>
            </a:r>
          </a:p>
          <a:p>
            <a:r>
              <a:rPr lang="en-US" sz="5400" dirty="0"/>
              <a:t>mutations in </a:t>
            </a:r>
            <a:r>
              <a:rPr lang="en-US" sz="5400" dirty="0">
                <a:solidFill>
                  <a:srgbClr val="FF0000"/>
                </a:solidFill>
              </a:rPr>
              <a:t>Biobank</a:t>
            </a:r>
            <a:r>
              <a:rPr lang="en-US" sz="5400" dirty="0"/>
              <a:t> samples with</a:t>
            </a:r>
          </a:p>
          <a:p>
            <a:r>
              <a:rPr lang="en-US" sz="5400" dirty="0">
                <a:solidFill>
                  <a:srgbClr val="FF0000"/>
                </a:solidFill>
              </a:rPr>
              <a:t>SNOMED</a:t>
            </a:r>
            <a:r>
              <a:rPr lang="en-US" sz="5400" dirty="0"/>
              <a:t> Clinical Term for </a:t>
            </a:r>
            <a:r>
              <a:rPr lang="en-US" sz="5400" dirty="0">
                <a:solidFill>
                  <a:srgbClr val="FF0000"/>
                </a:solidFill>
              </a:rPr>
              <a:t>Breast Cancer</a:t>
            </a:r>
          </a:p>
          <a:p>
            <a:r>
              <a:rPr lang="en-US" sz="5400" dirty="0"/>
              <a:t>and reference with </a:t>
            </a:r>
            <a:r>
              <a:rPr lang="en-US" sz="5400" dirty="0">
                <a:solidFill>
                  <a:srgbClr val="FF0000"/>
                </a:solidFill>
              </a:rPr>
              <a:t>Pharma</a:t>
            </a:r>
            <a:r>
              <a:rPr lang="en-US" sz="5400" dirty="0"/>
              <a:t> database</a:t>
            </a:r>
          </a:p>
          <a:p>
            <a:r>
              <a:rPr lang="en-US" sz="5400" dirty="0"/>
              <a:t>to show me all </a:t>
            </a:r>
            <a:r>
              <a:rPr lang="en-US" sz="5400" dirty="0">
                <a:solidFill>
                  <a:srgbClr val="FF0000"/>
                </a:solidFill>
              </a:rPr>
              <a:t>Compounds</a:t>
            </a:r>
            <a:r>
              <a:rPr lang="en-US" sz="5400" dirty="0"/>
              <a:t> known to</a:t>
            </a:r>
          </a:p>
          <a:p>
            <a:r>
              <a:rPr lang="en-US" sz="5400" dirty="0"/>
              <a:t>modulate those </a:t>
            </a:r>
            <a:r>
              <a:rPr lang="en-US" sz="5400" dirty="0">
                <a:solidFill>
                  <a:srgbClr val="FF0000"/>
                </a:solidFill>
              </a:rPr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3394884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gnetic Disk 4"/>
          <p:cNvSpPr/>
          <p:nvPr/>
        </p:nvSpPr>
        <p:spPr>
          <a:xfrm>
            <a:off x="1991545" y="1592796"/>
            <a:ext cx="1732689" cy="133214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prstClr val="white"/>
                </a:solidFill>
                <a:latin typeface="Calibri"/>
              </a:rPr>
              <a:t>Barts Health Data Warehouse</a:t>
            </a:r>
          </a:p>
        </p:txBody>
      </p:sp>
      <p:sp>
        <p:nvSpPr>
          <p:cNvPr id="6" name="Flowchart: Document 5"/>
          <p:cNvSpPr/>
          <p:nvPr/>
        </p:nvSpPr>
        <p:spPr>
          <a:xfrm flipH="1">
            <a:off x="4007768" y="904998"/>
            <a:ext cx="1399660" cy="631931"/>
          </a:xfrm>
          <a:prstGeom prst="flowChartDocumen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alibri"/>
              </a:rPr>
              <a:t>Free text documents</a:t>
            </a:r>
          </a:p>
        </p:txBody>
      </p:sp>
      <p:cxnSp>
        <p:nvCxnSpPr>
          <p:cNvPr id="11" name="Elbow Connector 10"/>
          <p:cNvCxnSpPr>
            <a:stCxn id="6" idx="1"/>
            <a:endCxn id="4" idx="1"/>
          </p:cNvCxnSpPr>
          <p:nvPr/>
        </p:nvCxnSpPr>
        <p:spPr>
          <a:xfrm>
            <a:off x="5407428" y="1220963"/>
            <a:ext cx="544556" cy="9348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003968" y="3429000"/>
            <a:ext cx="1543676" cy="720080"/>
            <a:chOff x="2500763" y="1124744"/>
            <a:chExt cx="1543676" cy="720080"/>
          </a:xfrm>
        </p:grpSpPr>
        <p:sp>
          <p:nvSpPr>
            <p:cNvPr id="13" name="Rectangle 12"/>
            <p:cNvSpPr/>
            <p:nvPr/>
          </p:nvSpPr>
          <p:spPr>
            <a:xfrm>
              <a:off x="2644779" y="1124744"/>
              <a:ext cx="1399660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72771" y="1196752"/>
              <a:ext cx="1399660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00763" y="1268760"/>
              <a:ext cx="1399660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prstClr val="black"/>
                  </a:solidFill>
                  <a:latin typeface="Calibri"/>
                </a:rPr>
                <a:t>Structured data tables</a:t>
              </a:r>
            </a:p>
          </p:txBody>
        </p:sp>
      </p:grpSp>
      <p:cxnSp>
        <p:nvCxnSpPr>
          <p:cNvPr id="24" name="Elbow Connector 23"/>
          <p:cNvCxnSpPr>
            <a:stCxn id="16" idx="3"/>
            <a:endCxn id="13" idx="0"/>
          </p:cNvCxnSpPr>
          <p:nvPr/>
        </p:nvCxnSpPr>
        <p:spPr>
          <a:xfrm flipH="1">
            <a:off x="4847814" y="1674220"/>
            <a:ext cx="5024110" cy="1754780"/>
          </a:xfrm>
          <a:prstGeom prst="bentConnector4">
            <a:avLst>
              <a:gd name="adj1" fmla="val -4550"/>
              <a:gd name="adj2" fmla="val 8452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2" idx="3"/>
            <a:endCxn id="13" idx="0"/>
          </p:cNvCxnSpPr>
          <p:nvPr/>
        </p:nvCxnSpPr>
        <p:spPr>
          <a:xfrm flipH="1">
            <a:off x="4847814" y="2587816"/>
            <a:ext cx="5024110" cy="841185"/>
          </a:xfrm>
          <a:prstGeom prst="bentConnector4">
            <a:avLst>
              <a:gd name="adj1" fmla="val -4550"/>
              <a:gd name="adj2" fmla="val 6712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2" descr="KNIME | Open for Innov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AutoShape 8" descr="BNF eNewsletter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787718" y="515724"/>
            <a:ext cx="4412738" cy="2492684"/>
            <a:chOff x="4191710" y="659740"/>
            <a:chExt cx="4412738" cy="2492684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4355976" y="1687715"/>
              <a:ext cx="1944216" cy="1224136"/>
            </a:xfrm>
            <a:prstGeom prst="flowChartAlternate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Natural Language Processing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76256" y="1530204"/>
              <a:ext cx="1399660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Restricted SNOMED dictionary</a:t>
              </a:r>
            </a:p>
          </p:txBody>
        </p:sp>
        <p:cxnSp>
          <p:nvCxnSpPr>
            <p:cNvPr id="17" name="Elbow Connector 16"/>
            <p:cNvCxnSpPr>
              <a:endCxn id="16" idx="1"/>
            </p:cNvCxnSpPr>
            <p:nvPr/>
          </p:nvCxnSpPr>
          <p:spPr>
            <a:xfrm flipV="1">
              <a:off x="6300192" y="1818236"/>
              <a:ext cx="576064" cy="48154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endCxn id="22" idx="1"/>
            </p:cNvCxnSpPr>
            <p:nvPr/>
          </p:nvCxnSpPr>
          <p:spPr>
            <a:xfrm>
              <a:off x="6306005" y="2299784"/>
              <a:ext cx="570251" cy="43204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876256" y="2443799"/>
              <a:ext cx="1399660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medications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37" y="703533"/>
              <a:ext cx="876127" cy="22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File:Snomed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851" y="930015"/>
              <a:ext cx="698924" cy="205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ISARIC WHO EVD CRF 05OCT14 Instructi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787616"/>
              <a:ext cx="724637" cy="3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4191710" y="659740"/>
              <a:ext cx="4412738" cy="24926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400" dirty="0">
                  <a:solidFill>
                    <a:sysClr val="windowText" lastClr="000000"/>
                  </a:solidFill>
                  <a:latin typeface="Calibri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40" name="Elbow Connector 39"/>
            <p:cNvCxnSpPr>
              <a:stCxn id="1035" idx="2"/>
              <a:endCxn id="16" idx="0"/>
            </p:cNvCxnSpPr>
            <p:nvPr/>
          </p:nvCxnSpPr>
          <p:spPr>
            <a:xfrm rot="16200000" flipH="1">
              <a:off x="7036036" y="990154"/>
              <a:ext cx="382548" cy="697551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lbow Connector 41"/>
            <p:cNvCxnSpPr>
              <a:stCxn id="1029" idx="2"/>
              <a:endCxn id="16" idx="0"/>
            </p:cNvCxnSpPr>
            <p:nvPr/>
          </p:nvCxnSpPr>
          <p:spPr>
            <a:xfrm rot="5400000">
              <a:off x="7548389" y="1163279"/>
              <a:ext cx="394623" cy="339227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876256" y="951234"/>
              <a:ext cx="636005" cy="31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prstClr val="black"/>
                  </a:solidFill>
                  <a:latin typeface="Calibri"/>
                </a:rPr>
                <a:t>+ local additions</a:t>
              </a: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533" y="2636912"/>
              <a:ext cx="417194" cy="16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1" name="Elbow Connector 50"/>
          <p:cNvCxnSpPr>
            <a:stCxn id="5" idx="4"/>
            <a:endCxn id="6" idx="3"/>
          </p:cNvCxnSpPr>
          <p:nvPr/>
        </p:nvCxnSpPr>
        <p:spPr>
          <a:xfrm flipV="1">
            <a:off x="3724234" y="1220964"/>
            <a:ext cx="283535" cy="103790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5" idx="4"/>
            <a:endCxn id="15" idx="1"/>
          </p:cNvCxnSpPr>
          <p:nvPr/>
        </p:nvCxnSpPr>
        <p:spPr>
          <a:xfrm>
            <a:off x="3724234" y="2258870"/>
            <a:ext cx="279735" cy="160217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13" descr="Snowstorm"/>
          <p:cNvSpPr>
            <a:spLocks noChangeAspect="1" noChangeArrowheads="1"/>
          </p:cNvSpPr>
          <p:nvPr/>
        </p:nvSpPr>
        <p:spPr bwMode="auto">
          <a:xfrm>
            <a:off x="1775520" y="5486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15" y="5035910"/>
            <a:ext cx="1339934" cy="4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8724" y="5093613"/>
            <a:ext cx="1080120" cy="34051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alibri"/>
              </a:rPr>
              <a:t>ECL query</a:t>
            </a:r>
          </a:p>
        </p:txBody>
      </p:sp>
      <p:sp>
        <p:nvSpPr>
          <p:cNvPr id="34" name="AutoShape 13" descr="Snowstorm"/>
          <p:cNvSpPr>
            <a:spLocks noChangeAspect="1" noChangeArrowheads="1"/>
          </p:cNvSpPr>
          <p:nvPr/>
        </p:nvSpPr>
        <p:spPr bwMode="auto">
          <a:xfrm>
            <a:off x="1775520" y="42841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cxnSp>
        <p:nvCxnSpPr>
          <p:cNvPr id="8" name="Straight Arrow Connector 7"/>
          <p:cNvCxnSpPr>
            <a:stCxn id="2" idx="3"/>
            <a:endCxn id="1038" idx="1"/>
          </p:cNvCxnSpPr>
          <p:nvPr/>
        </p:nvCxnSpPr>
        <p:spPr>
          <a:xfrm>
            <a:off x="2788845" y="5263872"/>
            <a:ext cx="1999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521719" y="4827389"/>
            <a:ext cx="957139" cy="722054"/>
            <a:chOff x="1055522" y="5731282"/>
            <a:chExt cx="957139" cy="722054"/>
          </a:xfrm>
        </p:grpSpPr>
        <p:sp>
          <p:nvSpPr>
            <p:cNvPr id="52" name="Rectangle 51"/>
            <p:cNvSpPr/>
            <p:nvPr/>
          </p:nvSpPr>
          <p:spPr>
            <a:xfrm>
              <a:off x="1216182" y="5731282"/>
              <a:ext cx="796479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Code lists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132233" y="5805207"/>
              <a:ext cx="796479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Code lists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55522" y="5877272"/>
              <a:ext cx="796479" cy="57606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200" dirty="0" err="1">
                  <a:solidFill>
                    <a:prstClr val="black"/>
                  </a:solidFill>
                  <a:latin typeface="Calibri"/>
                </a:rPr>
                <a:t>ValueSet</a:t>
              </a:r>
              <a:r>
                <a:rPr lang="en-GB" sz="1200" dirty="0">
                  <a:solidFill>
                    <a:prstClr val="black"/>
                  </a:solidFill>
                  <a:latin typeface="Calibri"/>
                </a:rPr>
                <a:t> + Code lists</a:t>
              </a:r>
            </a:p>
          </p:txBody>
        </p:sp>
      </p:grpSp>
      <p:cxnSp>
        <p:nvCxnSpPr>
          <p:cNvPr id="41" name="Straight Arrow Connector 40"/>
          <p:cNvCxnSpPr>
            <a:stCxn id="1038" idx="3"/>
            <a:endCxn id="37" idx="1"/>
          </p:cNvCxnSpPr>
          <p:nvPr/>
        </p:nvCxnSpPr>
        <p:spPr>
          <a:xfrm flipV="1">
            <a:off x="4328750" y="5261412"/>
            <a:ext cx="192969" cy="2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39483" y="4896099"/>
            <a:ext cx="144000" cy="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Elbow Connector 25"/>
          <p:cNvCxnSpPr>
            <a:stCxn id="52" idx="3"/>
            <a:endCxn id="23" idx="1"/>
          </p:cNvCxnSpPr>
          <p:nvPr/>
        </p:nvCxnSpPr>
        <p:spPr>
          <a:xfrm flipV="1">
            <a:off x="5478857" y="4968099"/>
            <a:ext cx="460626" cy="14732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5" idx="2"/>
            <a:endCxn id="23" idx="0"/>
          </p:cNvCxnSpPr>
          <p:nvPr/>
        </p:nvCxnSpPr>
        <p:spPr>
          <a:xfrm rot="16200000" flipH="1">
            <a:off x="4984132" y="3868747"/>
            <a:ext cx="747019" cy="130768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3" idx="3"/>
          </p:cNvCxnSpPr>
          <p:nvPr/>
        </p:nvCxnSpPr>
        <p:spPr>
          <a:xfrm>
            <a:off x="6083484" y="4968099"/>
            <a:ext cx="51657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6708875" y="4166904"/>
          <a:ext cx="2452984" cy="1554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66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5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136773-7230-E99A-E558-24DAAD8A858C}"/>
              </a:ext>
            </a:extLst>
          </p:cNvPr>
          <p:cNvSpPr txBox="1"/>
          <p:nvPr/>
        </p:nvSpPr>
        <p:spPr>
          <a:xfrm>
            <a:off x="417443" y="5746045"/>
            <a:ext cx="426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high level architecture for Natural </a:t>
            </a:r>
          </a:p>
          <a:p>
            <a:r>
              <a:rPr lang="en-US" dirty="0"/>
              <a:t>Language Processing of Electronic Health Record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0E3F6-6BE9-EFCD-0503-A735171C6E62}"/>
              </a:ext>
            </a:extLst>
          </p:cNvPr>
          <p:cNvSpPr txBox="1"/>
          <p:nvPr/>
        </p:nvSpPr>
        <p:spPr>
          <a:xfrm>
            <a:off x="7192415" y="4725838"/>
            <a:ext cx="202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ready structured data</a:t>
            </a:r>
          </a:p>
        </p:txBody>
      </p:sp>
    </p:spTree>
    <p:extLst>
      <p:ext uri="{BB962C8B-B14F-4D97-AF65-F5344CB8AC3E}">
        <p14:creationId xmlns:p14="http://schemas.microsoft.com/office/powerpoint/2010/main" val="2606640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FEDB7A-ABF8-420A-D5DF-A8F81B3EC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65" y="1749272"/>
            <a:ext cx="8234069" cy="510872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A0D08-4723-86B0-F848-39B933A1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303" y="118690"/>
            <a:ext cx="9231391" cy="14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1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many windows&#10;&#10;Description automatically generated">
            <a:extLst>
              <a:ext uri="{FF2B5EF4-FFF2-40B4-BE49-F238E27FC236}">
                <a16:creationId xmlns:a16="http://schemas.microsoft.com/office/drawing/2014/main" id="{C2CE2007-B055-A7E1-EF2D-4395B0B5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63" y="0"/>
            <a:ext cx="924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1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D01A9-8B3F-2CAE-09EF-A08F23997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/>
              <a:t>Obtaining value from the output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016FD-67C7-72E1-89DB-0343CAB33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algn="ctr"/>
            <a:endParaRPr lang="en-US" sz="2000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7D0A5E59-6426-717E-FA20-78251189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2" y="1285875"/>
            <a:ext cx="9042647" cy="50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0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4126283-DE2C-49AC-2090-B1B90231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70669"/>
            <a:ext cx="10905066" cy="411666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35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F5A374-64F6-826E-5ADD-39203762DF33}"/>
              </a:ext>
            </a:extLst>
          </p:cNvPr>
          <p:cNvSpPr txBox="1"/>
          <p:nvPr/>
        </p:nvSpPr>
        <p:spPr>
          <a:xfrm>
            <a:off x="504886" y="756745"/>
            <a:ext cx="111329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Show me all the </a:t>
            </a:r>
            <a:r>
              <a:rPr lang="en-US" sz="4800" dirty="0">
                <a:solidFill>
                  <a:srgbClr val="FF0000"/>
                </a:solidFill>
              </a:rPr>
              <a:t>Procedures</a:t>
            </a:r>
            <a:r>
              <a:rPr lang="en-US" sz="4800" dirty="0"/>
              <a:t> performed</a:t>
            </a:r>
          </a:p>
          <a:p>
            <a:r>
              <a:rPr lang="en-US" sz="4800" dirty="0"/>
              <a:t>on the </a:t>
            </a:r>
            <a:r>
              <a:rPr lang="en-US" sz="4800" dirty="0">
                <a:solidFill>
                  <a:srgbClr val="FF0000"/>
                </a:solidFill>
              </a:rPr>
              <a:t>gastrointestinal tract, </a:t>
            </a:r>
            <a:r>
              <a:rPr lang="en-US" sz="4800" dirty="0"/>
              <a:t>with appearance of surgical</a:t>
            </a:r>
            <a:r>
              <a:rPr lang="en-US" sz="4800" dirty="0">
                <a:solidFill>
                  <a:srgbClr val="FF0000"/>
                </a:solidFill>
              </a:rPr>
              <a:t> perforation </a:t>
            </a:r>
            <a:r>
              <a:rPr lang="en-US" sz="4800" dirty="0"/>
              <a:t>and reference with prescribing database to show me all </a:t>
            </a:r>
            <a:r>
              <a:rPr lang="en-US" sz="4800" dirty="0">
                <a:solidFill>
                  <a:srgbClr val="FF0000"/>
                </a:solidFill>
              </a:rPr>
              <a:t>products</a:t>
            </a:r>
            <a:r>
              <a:rPr lang="en-US" sz="4800" dirty="0"/>
              <a:t> containing </a:t>
            </a:r>
            <a:r>
              <a:rPr lang="en-US" sz="4800" dirty="0">
                <a:solidFill>
                  <a:srgbClr val="FF0000"/>
                </a:solidFill>
              </a:rPr>
              <a:t>anti-inflammatory agent or immunosuppressant </a:t>
            </a:r>
          </a:p>
        </p:txBody>
      </p:sp>
    </p:spTree>
    <p:extLst>
      <p:ext uri="{BB962C8B-B14F-4D97-AF65-F5344CB8AC3E}">
        <p14:creationId xmlns:p14="http://schemas.microsoft.com/office/powerpoint/2010/main" val="1143938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6EA2-D341-6702-5B56-FF18CDF1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steps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66D1F71-DE86-0E37-2943-1845DAAE8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360810"/>
              </p:ext>
            </p:extLst>
          </p:nvPr>
        </p:nvGraphicFramePr>
        <p:xfrm>
          <a:off x="838200" y="1825625"/>
          <a:ext cx="10515600" cy="2795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2F02B5-272F-D109-AC15-C28598F5D741}"/>
              </a:ext>
            </a:extLst>
          </p:cNvPr>
          <p:cNvSpPr txBox="1"/>
          <p:nvPr/>
        </p:nvSpPr>
        <p:spPr>
          <a:xfrm>
            <a:off x="838200" y="5299315"/>
            <a:ext cx="10767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Use Expression Constraint Language query</a:t>
            </a:r>
          </a:p>
        </p:txBody>
      </p:sp>
    </p:spTree>
    <p:extLst>
      <p:ext uri="{BB962C8B-B14F-4D97-AF65-F5344CB8AC3E}">
        <p14:creationId xmlns:p14="http://schemas.microsoft.com/office/powerpoint/2010/main" val="164404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0C4E94-CDCC-FF88-D35B-4DCC1DCB9EDE}"/>
              </a:ext>
            </a:extLst>
          </p:cNvPr>
          <p:cNvSpPr txBox="1"/>
          <p:nvPr/>
        </p:nvSpPr>
        <p:spPr>
          <a:xfrm>
            <a:off x="1387229" y="124759"/>
            <a:ext cx="8317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Demonstration of use of ECL 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D2028B7-605A-F0B0-1F1C-A6B01B9A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" y="1224655"/>
            <a:ext cx="5767754" cy="2618058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11838A-46C0-0F42-78EC-70B2872C0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18" y="3202098"/>
            <a:ext cx="4164162" cy="2510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34BCE-A71F-2896-03E4-28FB743EFB2F}"/>
              </a:ext>
            </a:extLst>
          </p:cNvPr>
          <p:cNvSpPr txBox="1"/>
          <p:nvPr/>
        </p:nvSpPr>
        <p:spPr>
          <a:xfrm>
            <a:off x="1078471" y="4087909"/>
            <a:ext cx="311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https://</a:t>
            </a:r>
            <a:r>
              <a:rPr lang="en-US" i="1" dirty="0" err="1">
                <a:solidFill>
                  <a:schemeClr val="accent1"/>
                </a:solidFill>
              </a:rPr>
              <a:t>browser.ihtsdotools.org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82F788-BA7D-1E87-4D8D-03FAB3FEAC18}"/>
              </a:ext>
            </a:extLst>
          </p:cNvPr>
          <p:cNvSpPr/>
          <p:nvPr/>
        </p:nvSpPr>
        <p:spPr>
          <a:xfrm>
            <a:off x="225083" y="2553194"/>
            <a:ext cx="853388" cy="5581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EA7CF-11AB-4656-BE98-9F1682AE2973}"/>
              </a:ext>
            </a:extLst>
          </p:cNvPr>
          <p:cNvSpPr/>
          <p:nvPr/>
        </p:nvSpPr>
        <p:spPr>
          <a:xfrm>
            <a:off x="9725891" y="3202098"/>
            <a:ext cx="629392" cy="372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B1E1CC6-E67A-8E0B-28D1-62F293B234EE}"/>
              </a:ext>
            </a:extLst>
          </p:cNvPr>
          <p:cNvSpPr/>
          <p:nvPr/>
        </p:nvSpPr>
        <p:spPr>
          <a:xfrm flipV="1">
            <a:off x="6191121" y="3446332"/>
            <a:ext cx="1032908" cy="2562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B6C18-8A25-43BB-0716-C1AC1C4BBF97}"/>
              </a:ext>
            </a:extLst>
          </p:cNvPr>
          <p:cNvSpPr txBox="1"/>
          <p:nvPr/>
        </p:nvSpPr>
        <p:spPr>
          <a:xfrm>
            <a:off x="1844364" y="5448679"/>
            <a:ext cx="252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Browser for ECL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42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A6521EA-8801-EC60-431A-891CCD5D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" y="0"/>
            <a:ext cx="12191527" cy="685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9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5120C1-1DA8-D52A-7CD5-A1514D1E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12166600" cy="68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2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AACC02-AFAC-EF90-6A43-0E34DF5B0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" y="0"/>
            <a:ext cx="1211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88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94C75AE-DD47-789D-595B-C7C8FCED9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9714" cy="69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D0B8D8B-F50F-99AA-222D-F325FBE9C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6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81F2BF5-4CA4-F605-C41D-55308463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512" y="0"/>
            <a:ext cx="48129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EF721A-058B-1997-25B1-BC20538327E8}"/>
              </a:ext>
            </a:extLst>
          </p:cNvPr>
          <p:cNvSpPr txBox="1"/>
          <p:nvPr/>
        </p:nvSpPr>
        <p:spPr>
          <a:xfrm>
            <a:off x="4508796" y="1443895"/>
            <a:ext cx="339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PLE CHANCERY" panose="03020702040506060504" pitchFamily="66" charset="-79"/>
                <a:cs typeface="APPLE CHANCERY" panose="03020702040506060504" pitchFamily="66" charset="-79"/>
              </a:rPr>
              <a:t>And Proteus Syndrome</a:t>
            </a:r>
          </a:p>
        </p:txBody>
      </p:sp>
      <p:pic>
        <p:nvPicPr>
          <p:cNvPr id="10" name="Picture 9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FCB2FD3A-FF3C-74E8-F4BD-DBC4AD54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4566637"/>
            <a:ext cx="33909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4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990B5-6BFF-5F3D-9E15-8C88341E85D6}"/>
              </a:ext>
            </a:extLst>
          </p:cNvPr>
          <p:cNvSpPr txBox="1"/>
          <p:nvPr/>
        </p:nvSpPr>
        <p:spPr>
          <a:xfrm>
            <a:off x="651642" y="474345"/>
            <a:ext cx="1118421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Show me all the </a:t>
            </a:r>
            <a:r>
              <a:rPr lang="en-US" sz="5400" dirty="0">
                <a:solidFill>
                  <a:srgbClr val="FF0000"/>
                </a:solidFill>
              </a:rPr>
              <a:t>COVID Vaccine</a:t>
            </a:r>
          </a:p>
          <a:p>
            <a:r>
              <a:rPr lang="en-US" sz="5400" dirty="0"/>
              <a:t>patients </a:t>
            </a:r>
            <a:r>
              <a:rPr lang="en-US" sz="5400" dirty="0">
                <a:solidFill>
                  <a:srgbClr val="FF0000"/>
                </a:solidFill>
              </a:rPr>
              <a:t>5-30 days </a:t>
            </a:r>
            <a:r>
              <a:rPr lang="en-US" sz="5400" dirty="0"/>
              <a:t>after vaccination</a:t>
            </a:r>
          </a:p>
          <a:p>
            <a:r>
              <a:rPr lang="en-US" sz="5400" dirty="0"/>
              <a:t>who attended the </a:t>
            </a:r>
            <a:r>
              <a:rPr lang="en-US" sz="5400" dirty="0">
                <a:solidFill>
                  <a:srgbClr val="FF0000"/>
                </a:solidFill>
              </a:rPr>
              <a:t>ED </a:t>
            </a:r>
            <a:r>
              <a:rPr lang="en-US" sz="5400" dirty="0"/>
              <a:t>presenting</a:t>
            </a:r>
          </a:p>
          <a:p>
            <a:r>
              <a:rPr lang="en-US" sz="5400" dirty="0"/>
              <a:t>with any type of </a:t>
            </a:r>
            <a:r>
              <a:rPr lang="en-US" sz="5400" dirty="0">
                <a:solidFill>
                  <a:srgbClr val="FF0000"/>
                </a:solidFill>
              </a:rPr>
              <a:t>Thrombosis</a:t>
            </a:r>
            <a:r>
              <a:rPr lang="en-US" sz="5400" dirty="0"/>
              <a:t> and </a:t>
            </a:r>
          </a:p>
          <a:p>
            <a:r>
              <a:rPr lang="en-US" sz="5400" dirty="0"/>
              <a:t>showed features of: low platelet count,</a:t>
            </a:r>
          </a:p>
          <a:p>
            <a:r>
              <a:rPr lang="en-US" sz="5400" dirty="0"/>
              <a:t>Raised FDPs and Platelet Factor 4</a:t>
            </a:r>
          </a:p>
          <a:p>
            <a:r>
              <a:rPr lang="en-US" sz="5400" dirty="0"/>
              <a:t>antibodies </a:t>
            </a:r>
          </a:p>
        </p:txBody>
      </p:sp>
    </p:spTree>
    <p:extLst>
      <p:ext uri="{BB962C8B-B14F-4D97-AF65-F5344CB8AC3E}">
        <p14:creationId xmlns:p14="http://schemas.microsoft.com/office/powerpoint/2010/main" val="1210058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B557-3B28-8F26-4AE5-0A7A955E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16" y="365125"/>
            <a:ext cx="11172568" cy="1325563"/>
          </a:xfrm>
        </p:spPr>
        <p:txBody>
          <a:bodyPr>
            <a:normAutofit/>
          </a:bodyPr>
          <a:lstStyle/>
          <a:p>
            <a:r>
              <a:rPr lang="en-US" sz="5400" dirty="0"/>
              <a:t>Numbers of patient records </a:t>
            </a:r>
            <a:r>
              <a:rPr lang="en-US" sz="5400" dirty="0" err="1"/>
              <a:t>analysed</a:t>
            </a:r>
            <a:r>
              <a:rPr lang="en-US" sz="5400" dirty="0"/>
              <a:t>?</a:t>
            </a:r>
          </a:p>
        </p:txBody>
      </p:sp>
      <p:pic>
        <p:nvPicPr>
          <p:cNvPr id="3" name="table">
            <a:extLst>
              <a:ext uri="{FF2B5EF4-FFF2-40B4-BE49-F238E27FC236}">
                <a16:creationId xmlns:a16="http://schemas.microsoft.com/office/drawing/2014/main" id="{310ED54F-6C1C-CA2B-A853-B115E067F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033" b="2155"/>
          <a:stretch/>
        </p:blipFill>
        <p:spPr>
          <a:xfrm>
            <a:off x="997808" y="2295608"/>
            <a:ext cx="10196384" cy="40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5A17-315D-4074-BB5D-565F58F8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168" y="616062"/>
            <a:ext cx="7847632" cy="461665"/>
          </a:xfrm>
        </p:spPr>
        <p:txBody>
          <a:bodyPr/>
          <a:lstStyle/>
          <a:p>
            <a:r>
              <a:rPr lang="en-GB" dirty="0"/>
              <a:t>Methodology (data sources)</a:t>
            </a:r>
          </a:p>
        </p:txBody>
      </p:sp>
      <p:pic>
        <p:nvPicPr>
          <p:cNvPr id="6" name="Picture 5" descr="Table&#10;&#10;Description automatically generated with low confidence">
            <a:extLst>
              <a:ext uri="{FF2B5EF4-FFF2-40B4-BE49-F238E27FC236}">
                <a16:creationId xmlns:a16="http://schemas.microsoft.com/office/drawing/2014/main" id="{53B0F117-2B6F-412E-8347-1E8D35347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"/>
          <a:stretch/>
        </p:blipFill>
        <p:spPr>
          <a:xfrm>
            <a:off x="3225924" y="1077727"/>
            <a:ext cx="6790802" cy="459724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91AB94-31ED-4E9F-9E0A-9BD796102816}"/>
              </a:ext>
            </a:extLst>
          </p:cNvPr>
          <p:cNvCxnSpPr>
            <a:cxnSpLocks/>
          </p:cNvCxnSpPr>
          <p:nvPr/>
        </p:nvCxnSpPr>
        <p:spPr>
          <a:xfrm>
            <a:off x="2884316" y="1626859"/>
            <a:ext cx="30199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90844C-58C3-49A5-BCDA-E979AC7F9331}"/>
              </a:ext>
            </a:extLst>
          </p:cNvPr>
          <p:cNvSpPr txBox="1"/>
          <p:nvPr/>
        </p:nvSpPr>
        <p:spPr>
          <a:xfrm>
            <a:off x="1464734" y="1421231"/>
            <a:ext cx="1319917" cy="41125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+mn-cs"/>
              </a:rPr>
              <a:t>Primary care linkage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C39B6-E26E-46DA-BDFB-42439A1A34BF}"/>
              </a:ext>
            </a:extLst>
          </p:cNvPr>
          <p:cNvSpPr txBox="1"/>
          <p:nvPr/>
        </p:nvSpPr>
        <p:spPr>
          <a:xfrm>
            <a:off x="1464734" y="3342474"/>
            <a:ext cx="1319917" cy="41125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wrap="square" lIns="36000" tIns="36000" r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+mn-cs"/>
              </a:rPr>
              <a:t>Barts Health Data Warehouse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D04014C-7F5B-44DD-AB84-5C290472A859}"/>
              </a:ext>
            </a:extLst>
          </p:cNvPr>
          <p:cNvSpPr/>
          <p:nvPr/>
        </p:nvSpPr>
        <p:spPr>
          <a:xfrm>
            <a:off x="2844261" y="2126736"/>
            <a:ext cx="381663" cy="284273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7198EF-4374-4D71-8D49-912EE9EBC1E7}"/>
              </a:ext>
            </a:extLst>
          </p:cNvPr>
          <p:cNvSpPr txBox="1">
            <a:spLocks/>
          </p:cNvSpPr>
          <p:nvPr/>
        </p:nvSpPr>
        <p:spPr>
          <a:xfrm>
            <a:off x="161598" y="5674975"/>
            <a:ext cx="5097299" cy="94951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Inclusion criteria: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Attended ED between 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 Dec 2020 and 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 July 2021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Over 18 years old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Registered with a local primary care practice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+mn-cs"/>
              </a:rPr>
              <a:t>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6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B7A27-6057-68CF-DC2C-D32FF0E3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Code finding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EBD85-3424-118E-3945-BDBE38F68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Electronic health records</a:t>
            </a:r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Emergency care data set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Inpatient problem lists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7E40CB-C1A4-7A44-1F47-769A0D3EE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Matching codes of value</a:t>
            </a:r>
          </a:p>
          <a:p>
            <a:pPr marL="0" indent="0">
              <a:buNone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SNOMED concept IDs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UK SNOMED extension queried using expression constraint language</a:t>
            </a:r>
          </a:p>
        </p:txBody>
      </p:sp>
    </p:spTree>
    <p:extLst>
      <p:ext uri="{BB962C8B-B14F-4D97-AF65-F5344CB8AC3E}">
        <p14:creationId xmlns:p14="http://schemas.microsoft.com/office/powerpoint/2010/main" val="2736077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3C0E-05AE-49E5-8576-680AB48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94" y="719970"/>
            <a:ext cx="7847632" cy="461665"/>
          </a:xfrm>
        </p:spPr>
        <p:txBody>
          <a:bodyPr/>
          <a:lstStyle/>
          <a:p>
            <a:r>
              <a:rPr lang="en-GB" dirty="0"/>
              <a:t>SNOMED ECL definitions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E0FDC-83E1-4903-A9AA-CE6C59ED93F1}"/>
              </a:ext>
            </a:extLst>
          </p:cNvPr>
          <p:cNvSpPr txBox="1"/>
          <p:nvPr/>
        </p:nvSpPr>
        <p:spPr>
          <a:xfrm>
            <a:off x="6999766" y="1159416"/>
            <a:ext cx="326419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+mn-cs"/>
              </a:rPr>
              <a:t>With filter to check for ECDS inclusion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AD6DD8-AF95-492B-94DE-66A8354F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27" y="1498148"/>
            <a:ext cx="8999671" cy="50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0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49D7537-0E64-7B19-EF7F-F53222D821D4}"/>
              </a:ext>
            </a:extLst>
          </p:cNvPr>
          <p:cNvGraphicFramePr>
            <a:graphicFrameLocks/>
          </p:cNvGraphicFramePr>
          <p:nvPr/>
        </p:nvGraphicFramePr>
        <p:xfrm>
          <a:off x="2627399" y="1436399"/>
          <a:ext cx="7143617" cy="406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CE75FF-A901-464B-0D1E-C05DBD7D2351}"/>
              </a:ext>
            </a:extLst>
          </p:cNvPr>
          <p:cNvCxnSpPr/>
          <p:nvPr/>
        </p:nvCxnSpPr>
        <p:spPr>
          <a:xfrm flipV="1">
            <a:off x="4036422" y="1593671"/>
            <a:ext cx="522515" cy="261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444A9E-9D55-15C8-977D-BE07FE29E8D1}"/>
              </a:ext>
            </a:extLst>
          </p:cNvPr>
          <p:cNvCxnSpPr/>
          <p:nvPr/>
        </p:nvCxnSpPr>
        <p:spPr>
          <a:xfrm flipV="1">
            <a:off x="4045129" y="1680756"/>
            <a:ext cx="522515" cy="261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0D75AB4-5B25-9536-A4B0-49A15DA168A5}"/>
              </a:ext>
            </a:extLst>
          </p:cNvPr>
          <p:cNvSpPr/>
          <p:nvPr/>
        </p:nvSpPr>
        <p:spPr>
          <a:xfrm>
            <a:off x="2150604" y="-222585"/>
            <a:ext cx="953589" cy="16589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E9410-32B2-10BF-24B1-8EAF7C161499}"/>
              </a:ext>
            </a:extLst>
          </p:cNvPr>
          <p:cNvSpPr txBox="1"/>
          <p:nvPr/>
        </p:nvSpPr>
        <p:spPr>
          <a:xfrm>
            <a:off x="4053836" y="1058818"/>
            <a:ext cx="51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11BD81-FDC9-F843-BB1E-7711BFF03F7C}"/>
              </a:ext>
            </a:extLst>
          </p:cNvPr>
          <p:cNvSpPr txBox="1"/>
          <p:nvPr/>
        </p:nvSpPr>
        <p:spPr>
          <a:xfrm>
            <a:off x="3583573" y="4241076"/>
            <a:ext cx="51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7BE3A8-655F-A880-0317-BE52F0F20973}"/>
              </a:ext>
            </a:extLst>
          </p:cNvPr>
          <p:cNvSpPr txBox="1"/>
          <p:nvPr/>
        </p:nvSpPr>
        <p:spPr>
          <a:xfrm>
            <a:off x="8530042" y="4241075"/>
            <a:ext cx="51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CE6F0-36AE-1099-53C4-180DD60A2AEF}"/>
              </a:ext>
            </a:extLst>
          </p:cNvPr>
          <p:cNvSpPr txBox="1"/>
          <p:nvPr/>
        </p:nvSpPr>
        <p:spPr>
          <a:xfrm>
            <a:off x="5252145" y="4473341"/>
            <a:ext cx="51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7DE5D-B859-7031-409D-DD51CB26756F}"/>
              </a:ext>
            </a:extLst>
          </p:cNvPr>
          <p:cNvSpPr txBox="1"/>
          <p:nvPr/>
        </p:nvSpPr>
        <p:spPr>
          <a:xfrm>
            <a:off x="6904156" y="4473341"/>
            <a:ext cx="51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B0145E0-98EF-54DD-73E9-2A0B5A5F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04" y="497645"/>
            <a:ext cx="10019212" cy="612775"/>
          </a:xfrm>
        </p:spPr>
        <p:txBody>
          <a:bodyPr/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people admitted to ED from  5 to 30 days of vaccination, how many </a:t>
            </a:r>
            <a:r>
              <a:rPr lang="en-GB" dirty="0"/>
              <a:t>VITT cases were identified with discharge data + laboratory data?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BC30A3-003F-CC6D-4E37-B8D4CEE96B80}"/>
              </a:ext>
            </a:extLst>
          </p:cNvPr>
          <p:cNvSpPr txBox="1"/>
          <p:nvPr/>
        </p:nvSpPr>
        <p:spPr>
          <a:xfrm>
            <a:off x="3670663" y="5662933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6CD69-3326-E0DA-C7FF-69C8733C705E}"/>
              </a:ext>
            </a:extLst>
          </p:cNvPr>
          <p:cNvSpPr txBox="1"/>
          <p:nvPr/>
        </p:nvSpPr>
        <p:spPr>
          <a:xfrm>
            <a:off x="6953796" y="5655067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0479D7-90B8-2A49-371D-245785A322F1}"/>
              </a:ext>
            </a:extLst>
          </p:cNvPr>
          <p:cNvSpPr txBox="1"/>
          <p:nvPr/>
        </p:nvSpPr>
        <p:spPr>
          <a:xfrm>
            <a:off x="1648505" y="5655068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Admissions (n)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706847-9A26-6ED9-95F1-23CAB14289F3}"/>
              </a:ext>
            </a:extLst>
          </p:cNvPr>
          <p:cNvSpPr txBox="1"/>
          <p:nvPr/>
        </p:nvSpPr>
        <p:spPr>
          <a:xfrm>
            <a:off x="8530042" y="5655066"/>
            <a:ext cx="15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180,000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7BF929-A90E-B548-EC80-92F4263A2F8A}"/>
              </a:ext>
            </a:extLst>
          </p:cNvPr>
          <p:cNvSpPr txBox="1"/>
          <p:nvPr/>
        </p:nvSpPr>
        <p:spPr>
          <a:xfrm>
            <a:off x="5153290" y="5029199"/>
            <a:ext cx="18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1C6E63-E4C1-8E52-AB33-F06481D87E53}"/>
              </a:ext>
            </a:extLst>
          </p:cNvPr>
          <p:cNvSpPr txBox="1"/>
          <p:nvPr/>
        </p:nvSpPr>
        <p:spPr>
          <a:xfrm>
            <a:off x="5397135" y="6259660"/>
            <a:ext cx="859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*reported to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+mn-ea"/>
                <a:cs typeface="+mn-cs"/>
              </a:rPr>
              <a:t>British Society of Haematology VITT group from regional hospitals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89FB79-8D76-11FD-6BB1-CDD4AA33114F}"/>
              </a:ext>
            </a:extLst>
          </p:cNvPr>
          <p:cNvSpPr/>
          <p:nvPr/>
        </p:nvSpPr>
        <p:spPr>
          <a:xfrm>
            <a:off x="4210590" y="1398771"/>
            <a:ext cx="225052" cy="224873"/>
          </a:xfrm>
          <a:prstGeom prst="rect">
            <a:avLst/>
          </a:prstGeom>
          <a:solidFill>
            <a:srgbClr val="FFC0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5033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g7e4ca5b0a6_5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41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7e4ca5b0a6_5_36"/>
          <p:cNvSpPr/>
          <p:nvPr/>
        </p:nvSpPr>
        <p:spPr>
          <a:xfrm>
            <a:off x="-26088" y="339374"/>
            <a:ext cx="12244175" cy="6858000"/>
          </a:xfrm>
          <a:prstGeom prst="rect">
            <a:avLst/>
          </a:prstGeom>
          <a:solidFill>
            <a:schemeClr val="dk2">
              <a:alpha val="84313"/>
            </a:schemeClr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5"/>
              <a:buFont typeface="Arial"/>
              <a:buNone/>
            </a:pPr>
            <a:endParaRPr sz="2775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80" name="Google Shape;680;g7e4ca5b0a6_5_36"/>
          <p:cNvCxnSpPr/>
          <p:nvPr/>
        </p:nvCxnSpPr>
        <p:spPr>
          <a:xfrm flipH="1">
            <a:off x="3320636" y="1177890"/>
            <a:ext cx="10500" cy="193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1" name="Google Shape;681;g7e4ca5b0a6_5_36"/>
          <p:cNvSpPr/>
          <p:nvPr/>
        </p:nvSpPr>
        <p:spPr>
          <a:xfrm>
            <a:off x="3562500" y="1104901"/>
            <a:ext cx="5105100" cy="49149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0" sx="102000" sy="102000" algn="ctr" rotWithShape="0">
              <a:srgbClr val="7F7F7F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2" name="Google Shape;682;g7e4ca5b0a6_5_36"/>
          <p:cNvSpPr txBox="1"/>
          <p:nvPr/>
        </p:nvSpPr>
        <p:spPr>
          <a:xfrm>
            <a:off x="3821850" y="1714536"/>
            <a:ext cx="4586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</a:t>
            </a:r>
            <a:endParaRPr sz="4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83" name="Google Shape;683;g7e4ca5b0a6_5_36"/>
          <p:cNvCxnSpPr/>
          <p:nvPr/>
        </p:nvCxnSpPr>
        <p:spPr>
          <a:xfrm>
            <a:off x="5743650" y="2800294"/>
            <a:ext cx="742800" cy="0"/>
          </a:xfrm>
          <a:prstGeom prst="straightConnector1">
            <a:avLst/>
          </a:prstGeom>
          <a:noFill/>
          <a:ln w="50800" cap="flat" cmpd="sng">
            <a:solidFill>
              <a:srgbClr val="D8DAE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4" name="Google Shape;684;g7e4ca5b0a6_5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0811" y="2908870"/>
            <a:ext cx="1751135" cy="164988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7e4ca5b0a6_5_36"/>
          <p:cNvSpPr/>
          <p:nvPr/>
        </p:nvSpPr>
        <p:spPr>
          <a:xfrm>
            <a:off x="3562500" y="5835551"/>
            <a:ext cx="5105100" cy="232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6" name="Google Shape;686;g7e4ca5b0a6_5_36"/>
          <p:cNvSpPr txBox="1"/>
          <p:nvPr/>
        </p:nvSpPr>
        <p:spPr>
          <a:xfrm rot="-5400000">
            <a:off x="1729172" y="4421026"/>
            <a:ext cx="31347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SNOMED International: Delivering SNOMED CT</a:t>
            </a:r>
            <a:endParaRPr sz="1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87" name="Google Shape;687;g7e4ca5b0a6_5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5820" y="6185409"/>
            <a:ext cx="5068818" cy="333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DA6032-EBDA-35DD-166B-62BEB31CB67D}"/>
              </a:ext>
            </a:extLst>
          </p:cNvPr>
          <p:cNvSpPr txBox="1"/>
          <p:nvPr/>
        </p:nvSpPr>
        <p:spPr>
          <a:xfrm>
            <a:off x="4676517" y="4781234"/>
            <a:ext cx="3772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Helpdesk – </a:t>
            </a:r>
            <a:r>
              <a:rPr lang="en-US" dirty="0">
                <a:hlinkClick r:id="rId6"/>
              </a:rPr>
              <a:t>info@snomed.org</a:t>
            </a:r>
            <a:endParaRPr lang="en-US" dirty="0"/>
          </a:p>
          <a:p>
            <a:r>
              <a:rPr lang="en-US" dirty="0"/>
              <a:t>Charles Gutteridge - </a:t>
            </a:r>
            <a:r>
              <a:rPr lang="en-US" dirty="0" err="1">
                <a:solidFill>
                  <a:srgbClr val="0070C0"/>
                </a:solidFill>
              </a:rPr>
              <a:t>cgu@snomed.org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26B4F-030B-BC71-D9A5-D3289D1DB40F}"/>
              </a:ext>
            </a:extLst>
          </p:cNvPr>
          <p:cNvSpPr txBox="1"/>
          <p:nvPr/>
        </p:nvSpPr>
        <p:spPr>
          <a:xfrm>
            <a:off x="2147089" y="464323"/>
            <a:ext cx="793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>
                <a:solidFill>
                  <a:schemeClr val="bg1"/>
                </a:solidFill>
              </a:rPr>
              <a:t>github.com</a:t>
            </a:r>
            <a:r>
              <a:rPr lang="en-US" sz="2800" dirty="0">
                <a:solidFill>
                  <a:schemeClr val="bg1"/>
                </a:solidFill>
              </a:rPr>
              <a:t>&gt;IHTSDO&gt;health-data-analytics</a:t>
            </a:r>
          </a:p>
        </p:txBody>
      </p:sp>
    </p:spTree>
    <p:extLst>
      <p:ext uri="{BB962C8B-B14F-4D97-AF65-F5344CB8AC3E}">
        <p14:creationId xmlns:p14="http://schemas.microsoft.com/office/powerpoint/2010/main" val="49539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7F40-3AC6-D023-B83A-08B73238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this at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607C5-179A-A02F-A1A6-4B3DA281CFA5}"/>
              </a:ext>
            </a:extLst>
          </p:cNvPr>
          <p:cNvSpPr txBox="1"/>
          <p:nvPr/>
        </p:nvSpPr>
        <p:spPr>
          <a:xfrm>
            <a:off x="483181" y="3229303"/>
            <a:ext cx="110533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http://</a:t>
            </a:r>
            <a:r>
              <a:rPr lang="en-US" sz="6600" dirty="0" err="1"/>
              <a:t>lookup.snomedtools.org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0735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6118E84-B57E-2913-CDF7-25C78C6E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12094146-BEF2-F3BF-50D5-A87C499F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76" y="643466"/>
            <a:ext cx="9402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2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C692F68-46B9-104E-AA3E-9959F2F33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2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C1936FF5-3E95-B593-81AE-36851D0E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16365"/>
            <a:ext cx="10905066" cy="5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H-powerpoint-template_Barts3">
  <a:themeElements>
    <a:clrScheme name="NHS BH">
      <a:dk1>
        <a:srgbClr val="000000"/>
      </a:dk1>
      <a:lt1>
        <a:srgbClr val="FFFFFF"/>
      </a:lt1>
      <a:dk2>
        <a:srgbClr val="003087"/>
      </a:dk2>
      <a:lt2>
        <a:srgbClr val="005EB8"/>
      </a:lt2>
      <a:accent1>
        <a:srgbClr val="00A9CE"/>
      </a:accent1>
      <a:accent2>
        <a:srgbClr val="78BE20"/>
      </a:accent2>
      <a:accent3>
        <a:srgbClr val="768692"/>
      </a:accent3>
      <a:accent4>
        <a:srgbClr val="330090"/>
      </a:accent4>
      <a:accent5>
        <a:srgbClr val="AE2473"/>
      </a:accent5>
      <a:accent6>
        <a:srgbClr val="8A1538"/>
      </a:accent6>
      <a:hlink>
        <a:srgbClr val="ED8B00"/>
      </a:hlink>
      <a:folHlink>
        <a:srgbClr val="ED8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4.xml><?xml version="1.0" encoding="utf-8"?>
<a:theme xmlns:a="http://schemas.openxmlformats.org/drawingml/2006/main" name="SwellVTI">
  <a:themeElements>
    <a:clrScheme name="AnalogousFromLightSeedLeftStep">
      <a:dk1>
        <a:srgbClr val="000000"/>
      </a:dk1>
      <a:lt1>
        <a:srgbClr val="FFFFFF"/>
      </a:lt1>
      <a:dk2>
        <a:srgbClr val="412A24"/>
      </a:dk2>
      <a:lt2>
        <a:srgbClr val="E8E2E3"/>
      </a:lt2>
      <a:accent1>
        <a:srgbClr val="80AAA3"/>
      </a:accent1>
      <a:accent2>
        <a:srgbClr val="74AC8C"/>
      </a:accent2>
      <a:accent3>
        <a:srgbClr val="7EAA7E"/>
      </a:accent3>
      <a:accent4>
        <a:srgbClr val="8BAB74"/>
      </a:accent4>
      <a:accent5>
        <a:srgbClr val="9EA57C"/>
      </a:accent5>
      <a:accent6>
        <a:srgbClr val="AEA076"/>
      </a:accent6>
      <a:hlink>
        <a:srgbClr val="AE6974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5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918</Words>
  <Application>Microsoft Macintosh PowerPoint</Application>
  <PresentationFormat>Widescreen</PresentationFormat>
  <Paragraphs>181</Paragraphs>
  <Slides>46</Slides>
  <Notes>3</Notes>
  <HiddenSlides>6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APPLE CHANCERY</vt:lpstr>
      <vt:lpstr>Arial</vt:lpstr>
      <vt:lpstr>Calibri</vt:lpstr>
      <vt:lpstr>Calibri Light</vt:lpstr>
      <vt:lpstr>Calisto MT</vt:lpstr>
      <vt:lpstr>Crimson Pro</vt:lpstr>
      <vt:lpstr>Neue Haas Grotesk Text Pro</vt:lpstr>
      <vt:lpstr>Trebuchet MS</vt:lpstr>
      <vt:lpstr>Univers Condensed</vt:lpstr>
      <vt:lpstr>Office Theme</vt:lpstr>
      <vt:lpstr>BH-powerpoint-template_Barts3</vt:lpstr>
      <vt:lpstr>HDRUK_final</vt:lpstr>
      <vt:lpstr>SwellVTI</vt:lpstr>
      <vt:lpstr>ChronicleVTI</vt:lpstr>
      <vt:lpstr>Using SNOMED CT for real world clinical data research and population health analytics</vt:lpstr>
      <vt:lpstr>Towards the end Goal of static record  Becoming Interactive Machine</vt:lpstr>
      <vt:lpstr>PowerPoint Presentation</vt:lpstr>
      <vt:lpstr>PowerPoint Presentation</vt:lpstr>
      <vt:lpstr>Try this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Pre-coordinated expression</vt:lpstr>
      <vt:lpstr>Expression from class axiom definition</vt:lpstr>
      <vt:lpstr>Expression from inferred concept definition</vt:lpstr>
      <vt:lpstr>PowerPoint Presentation</vt:lpstr>
      <vt:lpstr>Machine readable code</vt:lpstr>
      <vt:lpstr>Human readable equivalents</vt:lpstr>
      <vt:lpstr>Decoded for humans</vt:lpstr>
      <vt:lpstr>PowerPoint Presentation</vt:lpstr>
      <vt:lpstr>Interface terminologies From NLP to Maps to Reference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Obtaining value from the output</vt:lpstr>
      <vt:lpstr>PowerPoint Presentation</vt:lpstr>
      <vt:lpstr>PowerPoint Presentation</vt:lpstr>
      <vt:lpstr>Some key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Numbers of patient records analysed?</vt:lpstr>
      <vt:lpstr>Methodology (data sources)</vt:lpstr>
      <vt:lpstr>Code finding</vt:lpstr>
      <vt:lpstr>SNOMED ECL definitions</vt:lpstr>
      <vt:lpstr>Of people admitted to ED from  5 to 30 days of vaccination, how many VITT cases were identified with discharge data + laboratory data?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this SNOMED?</dc:title>
  <dc:creator>Charles Gutteridge</dc:creator>
  <cp:lastModifiedBy>Charles Gutteridge</cp:lastModifiedBy>
  <cp:revision>108</cp:revision>
  <dcterms:created xsi:type="dcterms:W3CDTF">2023-03-24T18:01:20Z</dcterms:created>
  <dcterms:modified xsi:type="dcterms:W3CDTF">2023-10-14T16:54:53Z</dcterms:modified>
</cp:coreProperties>
</file>